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sldIdLst>
    <p:sldId id="333" r:id="rId2"/>
    <p:sldId id="392" r:id="rId3"/>
    <p:sldId id="393" r:id="rId4"/>
    <p:sldId id="394" r:id="rId5"/>
    <p:sldId id="395" r:id="rId6"/>
    <p:sldId id="396" r:id="rId7"/>
    <p:sldId id="397" r:id="rId8"/>
    <p:sldId id="398" r:id="rId9"/>
    <p:sldId id="312" r:id="rId10"/>
    <p:sldId id="260" r:id="rId11"/>
    <p:sldId id="399" r:id="rId12"/>
    <p:sldId id="282" r:id="rId13"/>
    <p:sldId id="400" r:id="rId14"/>
    <p:sldId id="401" r:id="rId15"/>
    <p:sldId id="365" r:id="rId16"/>
    <p:sldId id="327" r:id="rId17"/>
    <p:sldId id="328" r:id="rId18"/>
    <p:sldId id="329" r:id="rId19"/>
    <p:sldId id="330" r:id="rId20"/>
    <p:sldId id="270" r:id="rId21"/>
    <p:sldId id="283" r:id="rId22"/>
    <p:sldId id="391" r:id="rId23"/>
    <p:sldId id="307" r:id="rId24"/>
    <p:sldId id="331" r:id="rId25"/>
    <p:sldId id="334" r:id="rId26"/>
    <p:sldId id="336" r:id="rId27"/>
    <p:sldId id="403" r:id="rId28"/>
    <p:sldId id="377" r:id="rId29"/>
    <p:sldId id="335" r:id="rId30"/>
    <p:sldId id="340" r:id="rId31"/>
    <p:sldId id="368" r:id="rId32"/>
    <p:sldId id="341" r:id="rId33"/>
    <p:sldId id="371" r:id="rId34"/>
    <p:sldId id="372" r:id="rId35"/>
    <p:sldId id="373" r:id="rId36"/>
    <p:sldId id="374" r:id="rId37"/>
    <p:sldId id="375" r:id="rId38"/>
    <p:sldId id="376" r:id="rId39"/>
    <p:sldId id="342" r:id="rId40"/>
    <p:sldId id="369" r:id="rId41"/>
    <p:sldId id="370" r:id="rId42"/>
    <p:sldId id="378" r:id="rId43"/>
    <p:sldId id="366" r:id="rId44"/>
    <p:sldId id="380" r:id="rId45"/>
    <p:sldId id="381" r:id="rId46"/>
    <p:sldId id="382" r:id="rId47"/>
    <p:sldId id="383" r:id="rId48"/>
    <p:sldId id="384" r:id="rId49"/>
    <p:sldId id="404" r:id="rId50"/>
    <p:sldId id="405" r:id="rId51"/>
    <p:sldId id="406" r:id="rId52"/>
    <p:sldId id="281" r:id="rId53"/>
    <p:sldId id="407" r:id="rId54"/>
    <p:sldId id="408" r:id="rId55"/>
    <p:sldId id="385" r:id="rId56"/>
    <p:sldId id="386" r:id="rId57"/>
    <p:sldId id="387" r:id="rId58"/>
    <p:sldId id="388" r:id="rId59"/>
    <p:sldId id="389" r:id="rId60"/>
    <p:sldId id="402" r:id="rId61"/>
    <p:sldId id="332" r:id="rId62"/>
    <p:sldId id="343" r:id="rId63"/>
    <p:sldId id="344" r:id="rId64"/>
    <p:sldId id="345" r:id="rId65"/>
    <p:sldId id="346" r:id="rId66"/>
    <p:sldId id="347" r:id="rId67"/>
    <p:sldId id="390" r:id="rId68"/>
    <p:sldId id="299" r:id="rId69"/>
    <p:sldId id="300" r:id="rId70"/>
    <p:sldId id="301" r:id="rId71"/>
    <p:sldId id="302" r:id="rId72"/>
    <p:sldId id="303" r:id="rId73"/>
    <p:sldId id="304" r:id="rId74"/>
    <p:sldId id="305" r:id="rId75"/>
    <p:sldId id="306" r:id="rId76"/>
    <p:sldId id="310" r:id="rId77"/>
    <p:sldId id="315" r:id="rId78"/>
    <p:sldId id="316" r:id="rId79"/>
    <p:sldId id="318" r:id="rId80"/>
    <p:sldId id="323" r:id="rId81"/>
    <p:sldId id="324" r:id="rId82"/>
    <p:sldId id="325"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60" r:id="rId96"/>
    <p:sldId id="361" r:id="rId97"/>
    <p:sldId id="362" r:id="rId98"/>
    <p:sldId id="363" r:id="rId99"/>
    <p:sldId id="364" r:id="rId100"/>
    <p:sldId id="311" r:id="rId101"/>
    <p:sldId id="326"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00E7"/>
    <a:srgbClr val="0E4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081"/>
    <p:restoredTop sz="91970"/>
  </p:normalViewPr>
  <p:slideViewPr>
    <p:cSldViewPr snapToGrid="0" snapToObjects="1">
      <p:cViewPr varScale="1">
        <p:scale>
          <a:sx n="95" d="100"/>
          <a:sy n="95" d="100"/>
        </p:scale>
        <p:origin x="640" y="176"/>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79E97-DA51-444D-BA5A-B9C978984210}" type="datetimeFigureOut">
              <a:rPr lang="en-US" smtClean="0"/>
              <a:t>2/24/20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08952A-F029-F04D-A41F-13BB585B372B}" type="slidenum">
              <a:rPr lang="en-US" smtClean="0"/>
              <a:t>‹#›</a:t>
            </a:fld>
            <a:endParaRPr lang="en-US"/>
          </a:p>
        </p:txBody>
      </p:sp>
    </p:spTree>
    <p:extLst>
      <p:ext uri="{BB962C8B-B14F-4D97-AF65-F5344CB8AC3E}">
        <p14:creationId xmlns:p14="http://schemas.microsoft.com/office/powerpoint/2010/main" val="203263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475C7A72-BE2E-9947-8FC0-4E48787B86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906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906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906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906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2FEFE59-3C08-2448-B6AE-2EB1B3A7F20B}" type="slidenum">
              <a:rPr lang="en-GB" altLang="en-US" sz="1300" smtClean="0"/>
              <a:pPr/>
              <a:t>2</a:t>
            </a:fld>
            <a:endParaRPr lang="en-GB" altLang="en-US" sz="1300"/>
          </a:p>
        </p:txBody>
      </p:sp>
      <p:sp>
        <p:nvSpPr>
          <p:cNvPr id="25602" name="Rectangle 2">
            <a:extLst>
              <a:ext uri="{FF2B5EF4-FFF2-40B4-BE49-F238E27FC236}">
                <a16:creationId xmlns:a16="http://schemas.microsoft.com/office/drawing/2014/main" id="{395695C0-C740-5140-A154-4470F60F3796}"/>
              </a:ext>
            </a:extLst>
          </p:cNvPr>
          <p:cNvSpPr>
            <a:spLocks noChangeArrowheads="1" noTextEdit="1"/>
          </p:cNvSpPr>
          <p:nvPr>
            <p:ph type="sldImg"/>
          </p:nvPr>
        </p:nvSpPr>
        <p:spPr>
          <a:xfrm>
            <a:off x="992188" y="768350"/>
            <a:ext cx="5114925" cy="3836988"/>
          </a:xfrm>
          <a:ln/>
        </p:spPr>
      </p:sp>
      <p:sp>
        <p:nvSpPr>
          <p:cNvPr id="25603" name="Rectangle 3">
            <a:extLst>
              <a:ext uri="{FF2B5EF4-FFF2-40B4-BE49-F238E27FC236}">
                <a16:creationId xmlns:a16="http://schemas.microsoft.com/office/drawing/2014/main" id="{9FD5A68C-ACAB-FD40-851C-E88CFC2A99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14073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C7456F46-F71D-084A-A077-D28416D6E859}"/>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1B6AA2-599F-2B4F-89C0-E63FD1C46114}" type="slidenum">
              <a:rPr lang="en-US" altLang="en-US"/>
              <a:pPr/>
              <a:t>53</a:t>
            </a:fld>
            <a:endParaRPr lang="en-US" altLang="en-US"/>
          </a:p>
        </p:txBody>
      </p:sp>
      <p:sp>
        <p:nvSpPr>
          <p:cNvPr id="34818" name="Rectangle 2">
            <a:extLst>
              <a:ext uri="{FF2B5EF4-FFF2-40B4-BE49-F238E27FC236}">
                <a16:creationId xmlns:a16="http://schemas.microsoft.com/office/drawing/2014/main" id="{EF26C43E-5ED9-DE4E-A8D4-FA1A80A09BD6}"/>
              </a:ext>
            </a:extLst>
          </p:cNvPr>
          <p:cNvSpPr>
            <a:spLocks noRot="1" noChangeArrowheads="1" noTextEdit="1"/>
          </p:cNvSpPr>
          <p:nvPr>
            <p:ph type="sldImg"/>
          </p:nvPr>
        </p:nvSpPr>
        <p:spPr>
          <a:ln/>
        </p:spPr>
      </p:sp>
      <p:sp>
        <p:nvSpPr>
          <p:cNvPr id="34819" name="Rectangle 3">
            <a:extLst>
              <a:ext uri="{FF2B5EF4-FFF2-40B4-BE49-F238E27FC236}">
                <a16:creationId xmlns:a16="http://schemas.microsoft.com/office/drawing/2014/main" id="{7EA7213D-41AA-D844-A9DE-D1ECC78833BB}"/>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894675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77642A5-050E-AD47-9B7A-F7BF8EFE1853}"/>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419509-E2EA-EC45-BE1B-4118B9C6C2F6}" type="slidenum">
              <a:rPr lang="en-US" altLang="en-US"/>
              <a:pPr/>
              <a:t>54</a:t>
            </a:fld>
            <a:endParaRPr lang="en-US" altLang="en-US"/>
          </a:p>
        </p:txBody>
      </p:sp>
      <p:sp>
        <p:nvSpPr>
          <p:cNvPr id="36866" name="Rectangle 2">
            <a:extLst>
              <a:ext uri="{FF2B5EF4-FFF2-40B4-BE49-F238E27FC236}">
                <a16:creationId xmlns:a16="http://schemas.microsoft.com/office/drawing/2014/main" id="{78CE4248-54F4-AA43-BCC9-AA5287BCF5A8}"/>
              </a:ext>
            </a:extLst>
          </p:cNvPr>
          <p:cNvSpPr>
            <a:spLocks noRot="1" noChangeArrowheads="1" noTextEdit="1"/>
          </p:cNvSpPr>
          <p:nvPr>
            <p:ph type="sldImg"/>
          </p:nvPr>
        </p:nvSpPr>
        <p:spPr>
          <a:ln/>
        </p:spPr>
      </p:sp>
      <p:sp>
        <p:nvSpPr>
          <p:cNvPr id="36867" name="Rectangle 3">
            <a:extLst>
              <a:ext uri="{FF2B5EF4-FFF2-40B4-BE49-F238E27FC236}">
                <a16:creationId xmlns:a16="http://schemas.microsoft.com/office/drawing/2014/main" id="{A56960AC-05B7-E94C-ACEC-2E335A00EFFB}"/>
              </a:ext>
            </a:extLst>
          </p:cNvPr>
          <p:cNvSpPr>
            <a:spLocks noGrp="1" noChangeArrowheads="1"/>
          </p:cNvSpPr>
          <p:nvPr>
            <p:ph type="body" idx="1"/>
          </p:nvPr>
        </p:nvSpPr>
        <p:spPr>
          <a:noFill/>
        </p:spPr>
        <p:txBody>
          <a:bodyPr/>
          <a:lstStyle/>
          <a:p>
            <a:pPr eaLnBrk="1" hangingPunct="1"/>
            <a:r>
              <a:rPr lang="en-US" altLang="en-US"/>
              <a:t>This overview figure demonstrates the large variety of ways to mimic life in artificial nanostructures. It is taken from a highly popular study of the National Academy of Sciences which quickly went out of print.  A 2008 follow-up study can be found at  http://sites.nationalacademies.org/bpa/BPA_048192 . </a:t>
            </a:r>
          </a:p>
        </p:txBody>
      </p:sp>
    </p:spTree>
    <p:extLst>
      <p:ext uri="{BB962C8B-B14F-4D97-AF65-F5344CB8AC3E}">
        <p14:creationId xmlns:p14="http://schemas.microsoft.com/office/powerpoint/2010/main" val="2727377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C3DC56FA-3BEB-8747-B353-7BC315B1C6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906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906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906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906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68296B8-E4D5-5943-9A57-166CF1D8FAF2}" type="slidenum">
              <a:rPr lang="en-GB" altLang="en-US" sz="1300" smtClean="0"/>
              <a:pPr/>
              <a:t>56</a:t>
            </a:fld>
            <a:endParaRPr lang="en-GB" altLang="en-US" sz="1300"/>
          </a:p>
        </p:txBody>
      </p:sp>
      <p:sp>
        <p:nvSpPr>
          <p:cNvPr id="60418" name="Rectangle 2">
            <a:extLst>
              <a:ext uri="{FF2B5EF4-FFF2-40B4-BE49-F238E27FC236}">
                <a16:creationId xmlns:a16="http://schemas.microsoft.com/office/drawing/2014/main" id="{32095396-F64A-8F4A-AA09-54649BE1DC58}"/>
              </a:ext>
            </a:extLst>
          </p:cNvPr>
          <p:cNvSpPr>
            <a:spLocks noChangeArrowheads="1" noTextEdit="1"/>
          </p:cNvSpPr>
          <p:nvPr>
            <p:ph type="sldImg"/>
          </p:nvPr>
        </p:nvSpPr>
        <p:spPr>
          <a:xfrm>
            <a:off x="992188" y="768350"/>
            <a:ext cx="5114925" cy="3836988"/>
          </a:xfrm>
          <a:ln/>
        </p:spPr>
      </p:sp>
      <p:sp>
        <p:nvSpPr>
          <p:cNvPr id="60419" name="Rectangle 3">
            <a:extLst>
              <a:ext uri="{FF2B5EF4-FFF2-40B4-BE49-F238E27FC236}">
                <a16:creationId xmlns:a16="http://schemas.microsoft.com/office/drawing/2014/main" id="{60545625-7BE5-C647-A0E9-6E63DDB1CC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12883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4800E417-812B-2C4B-ABD8-4F087A9CEB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906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906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906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906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8F8832B-D042-D048-86DD-514071DDFA3E}" type="slidenum">
              <a:rPr lang="en-GB" altLang="en-US" sz="1300" smtClean="0"/>
              <a:pPr/>
              <a:t>57</a:t>
            </a:fld>
            <a:endParaRPr lang="en-GB" altLang="en-US" sz="1300"/>
          </a:p>
        </p:txBody>
      </p:sp>
      <p:sp>
        <p:nvSpPr>
          <p:cNvPr id="62466" name="Rectangle 2">
            <a:extLst>
              <a:ext uri="{FF2B5EF4-FFF2-40B4-BE49-F238E27FC236}">
                <a16:creationId xmlns:a16="http://schemas.microsoft.com/office/drawing/2014/main" id="{A5890CF6-D045-CA45-8BA0-9E96C27DE2AF}"/>
              </a:ext>
            </a:extLst>
          </p:cNvPr>
          <p:cNvSpPr>
            <a:spLocks noChangeArrowheads="1" noTextEdit="1"/>
          </p:cNvSpPr>
          <p:nvPr>
            <p:ph type="sldImg"/>
          </p:nvPr>
        </p:nvSpPr>
        <p:spPr>
          <a:xfrm>
            <a:off x="992188" y="768350"/>
            <a:ext cx="5114925" cy="3836988"/>
          </a:xfrm>
          <a:ln/>
        </p:spPr>
      </p:sp>
      <p:sp>
        <p:nvSpPr>
          <p:cNvPr id="62467" name="Rectangle 3">
            <a:extLst>
              <a:ext uri="{FF2B5EF4-FFF2-40B4-BE49-F238E27FC236}">
                <a16:creationId xmlns:a16="http://schemas.microsoft.com/office/drawing/2014/main" id="{0649B968-5C22-A845-98C5-F797EA5878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649403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CF311118-69B3-6549-B6D4-40AB57A383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906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906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906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906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B0C94B9-1322-1D4B-9A45-6602AF7DE980}" type="slidenum">
              <a:rPr lang="en-GB" altLang="en-US" sz="1300" smtClean="0"/>
              <a:pPr/>
              <a:t>58</a:t>
            </a:fld>
            <a:endParaRPr lang="en-GB" altLang="en-US" sz="1300"/>
          </a:p>
        </p:txBody>
      </p:sp>
      <p:sp>
        <p:nvSpPr>
          <p:cNvPr id="64514" name="Rectangle 2">
            <a:extLst>
              <a:ext uri="{FF2B5EF4-FFF2-40B4-BE49-F238E27FC236}">
                <a16:creationId xmlns:a16="http://schemas.microsoft.com/office/drawing/2014/main" id="{CE44FFF7-5C53-5E4B-B010-16B09D6F6210}"/>
              </a:ext>
            </a:extLst>
          </p:cNvPr>
          <p:cNvSpPr>
            <a:spLocks noChangeArrowheads="1" noTextEdit="1"/>
          </p:cNvSpPr>
          <p:nvPr>
            <p:ph type="sldImg"/>
          </p:nvPr>
        </p:nvSpPr>
        <p:spPr>
          <a:xfrm>
            <a:off x="992188" y="768350"/>
            <a:ext cx="5114925" cy="3836988"/>
          </a:xfrm>
          <a:ln/>
        </p:spPr>
      </p:sp>
      <p:sp>
        <p:nvSpPr>
          <p:cNvPr id="64515" name="Rectangle 3">
            <a:extLst>
              <a:ext uri="{FF2B5EF4-FFF2-40B4-BE49-F238E27FC236}">
                <a16:creationId xmlns:a16="http://schemas.microsoft.com/office/drawing/2014/main" id="{E511BFDF-699F-4B4B-A8B9-822FB2EF3A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520593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56A99A7D-DA40-A345-99C7-3973CDB8B3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906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906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906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906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A1035AD-D673-0A4B-A626-1771C3210616}" type="slidenum">
              <a:rPr lang="en-GB" altLang="en-US" sz="1300" smtClean="0"/>
              <a:pPr/>
              <a:t>8</a:t>
            </a:fld>
            <a:endParaRPr lang="en-GB" altLang="en-US" sz="1300"/>
          </a:p>
        </p:txBody>
      </p:sp>
      <p:sp>
        <p:nvSpPr>
          <p:cNvPr id="38914" name="Rectangle 2">
            <a:extLst>
              <a:ext uri="{FF2B5EF4-FFF2-40B4-BE49-F238E27FC236}">
                <a16:creationId xmlns:a16="http://schemas.microsoft.com/office/drawing/2014/main" id="{B8FF0D03-5941-764E-A011-99F1A220EACE}"/>
              </a:ext>
            </a:extLst>
          </p:cNvPr>
          <p:cNvSpPr>
            <a:spLocks noChangeArrowheads="1" noTextEdit="1"/>
          </p:cNvSpPr>
          <p:nvPr>
            <p:ph type="sldImg"/>
          </p:nvPr>
        </p:nvSpPr>
        <p:spPr>
          <a:xfrm>
            <a:off x="992188" y="768350"/>
            <a:ext cx="5114925" cy="3836988"/>
          </a:xfrm>
          <a:ln/>
        </p:spPr>
      </p:sp>
      <p:sp>
        <p:nvSpPr>
          <p:cNvPr id="38915" name="Rectangle 3">
            <a:extLst>
              <a:ext uri="{FF2B5EF4-FFF2-40B4-BE49-F238E27FC236}">
                <a16:creationId xmlns:a16="http://schemas.microsoft.com/office/drawing/2014/main" id="{B80DB7D8-E296-B24B-8DE3-0CC0CE9233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12604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EEDCF953-51C0-F247-A07D-49E3E15C43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906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906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906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906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2051EA1-C4FD-DB42-A509-6F9D5A12248F}" type="slidenum">
              <a:rPr lang="en-GB" altLang="en-US" sz="1300" smtClean="0"/>
              <a:pPr/>
              <a:t>10</a:t>
            </a:fld>
            <a:endParaRPr lang="en-GB" altLang="en-US" sz="1300"/>
          </a:p>
        </p:txBody>
      </p:sp>
      <p:sp>
        <p:nvSpPr>
          <p:cNvPr id="45058" name="Rectangle 2">
            <a:extLst>
              <a:ext uri="{FF2B5EF4-FFF2-40B4-BE49-F238E27FC236}">
                <a16:creationId xmlns:a16="http://schemas.microsoft.com/office/drawing/2014/main" id="{60D50D77-3DCC-C344-A169-9CC51D51D54B}"/>
              </a:ext>
            </a:extLst>
          </p:cNvPr>
          <p:cNvSpPr>
            <a:spLocks noChangeArrowheads="1" noTextEdit="1"/>
          </p:cNvSpPr>
          <p:nvPr>
            <p:ph type="sldImg"/>
          </p:nvPr>
        </p:nvSpPr>
        <p:spPr>
          <a:xfrm>
            <a:off x="992188" y="768350"/>
            <a:ext cx="5114925" cy="3836988"/>
          </a:xfrm>
          <a:ln/>
        </p:spPr>
      </p:sp>
      <p:sp>
        <p:nvSpPr>
          <p:cNvPr id="45059" name="Rectangle 3">
            <a:extLst>
              <a:ext uri="{FF2B5EF4-FFF2-40B4-BE49-F238E27FC236}">
                <a16:creationId xmlns:a16="http://schemas.microsoft.com/office/drawing/2014/main" id="{79DFAAF9-FF88-9D4E-93C1-F0DF0D343D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986536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91FE8BEF-9B5A-5C4D-9CBF-5F67A08C9E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906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906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906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906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853EBBB-C7AA-CA41-BCCA-2154B17668C8}" type="slidenum">
              <a:rPr lang="en-GB" altLang="en-US" sz="1300" smtClean="0"/>
              <a:pPr/>
              <a:t>12</a:t>
            </a:fld>
            <a:endParaRPr lang="en-GB" altLang="en-US" sz="1300"/>
          </a:p>
        </p:txBody>
      </p:sp>
      <p:sp>
        <p:nvSpPr>
          <p:cNvPr id="27650" name="Rectangle 2">
            <a:extLst>
              <a:ext uri="{FF2B5EF4-FFF2-40B4-BE49-F238E27FC236}">
                <a16:creationId xmlns:a16="http://schemas.microsoft.com/office/drawing/2014/main" id="{8F286C3D-FDDB-2C40-86A6-96295241504A}"/>
              </a:ext>
            </a:extLst>
          </p:cNvPr>
          <p:cNvSpPr>
            <a:spLocks noChangeArrowheads="1" noTextEdit="1"/>
          </p:cNvSpPr>
          <p:nvPr>
            <p:ph type="sldImg"/>
          </p:nvPr>
        </p:nvSpPr>
        <p:spPr>
          <a:xfrm>
            <a:off x="992188" y="768350"/>
            <a:ext cx="5114925" cy="3836988"/>
          </a:xfrm>
          <a:ln/>
        </p:spPr>
      </p:sp>
      <p:sp>
        <p:nvSpPr>
          <p:cNvPr id="27651" name="Rectangle 3">
            <a:extLst>
              <a:ext uri="{FF2B5EF4-FFF2-40B4-BE49-F238E27FC236}">
                <a16:creationId xmlns:a16="http://schemas.microsoft.com/office/drawing/2014/main" id="{1F4BF6BC-BCD8-F84C-A365-B516CAD0D1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2958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E1D5435F-8322-384F-A23A-40BCD22B55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906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906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906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906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A52D26D-FDB6-634A-9A3B-399E7A12B459}" type="slidenum">
              <a:rPr lang="en-GB" altLang="en-US" sz="1300" smtClean="0"/>
              <a:pPr/>
              <a:t>20</a:t>
            </a:fld>
            <a:endParaRPr lang="en-GB" altLang="en-US" sz="1300"/>
          </a:p>
        </p:txBody>
      </p:sp>
      <p:sp>
        <p:nvSpPr>
          <p:cNvPr id="55298" name="Rectangle 2">
            <a:extLst>
              <a:ext uri="{FF2B5EF4-FFF2-40B4-BE49-F238E27FC236}">
                <a16:creationId xmlns:a16="http://schemas.microsoft.com/office/drawing/2014/main" id="{FEA2DA04-03FA-4044-B0B6-A5D57A872C8D}"/>
              </a:ext>
            </a:extLst>
          </p:cNvPr>
          <p:cNvSpPr>
            <a:spLocks noChangeArrowheads="1" noTextEdit="1"/>
          </p:cNvSpPr>
          <p:nvPr>
            <p:ph type="sldImg"/>
          </p:nvPr>
        </p:nvSpPr>
        <p:spPr>
          <a:xfrm>
            <a:off x="992188" y="768350"/>
            <a:ext cx="5114925" cy="3836988"/>
          </a:xfrm>
          <a:ln/>
        </p:spPr>
      </p:sp>
      <p:sp>
        <p:nvSpPr>
          <p:cNvPr id="55299" name="Rectangle 3">
            <a:extLst>
              <a:ext uri="{FF2B5EF4-FFF2-40B4-BE49-F238E27FC236}">
                <a16:creationId xmlns:a16="http://schemas.microsoft.com/office/drawing/2014/main" id="{69F1B2EB-7F17-8344-8A3B-CB0212CDA2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59131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83AA120C-9B99-7B49-9535-EE292767A4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906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906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906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906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27BD62B-CE2C-CF4F-AFE7-6E1AB031F0EB}" type="slidenum">
              <a:rPr lang="en-GB" altLang="en-US" sz="1300" smtClean="0"/>
              <a:pPr/>
              <a:t>21</a:t>
            </a:fld>
            <a:endParaRPr lang="en-GB" altLang="en-US" sz="1300"/>
          </a:p>
        </p:txBody>
      </p:sp>
      <p:sp>
        <p:nvSpPr>
          <p:cNvPr id="57346" name="Rectangle 2">
            <a:extLst>
              <a:ext uri="{FF2B5EF4-FFF2-40B4-BE49-F238E27FC236}">
                <a16:creationId xmlns:a16="http://schemas.microsoft.com/office/drawing/2014/main" id="{360B79CE-4380-E64D-8168-87C7318C3AD1}"/>
              </a:ext>
            </a:extLst>
          </p:cNvPr>
          <p:cNvSpPr>
            <a:spLocks noChangeArrowheads="1" noTextEdit="1"/>
          </p:cNvSpPr>
          <p:nvPr>
            <p:ph type="sldImg"/>
          </p:nvPr>
        </p:nvSpPr>
        <p:spPr>
          <a:xfrm>
            <a:off x="992188" y="768350"/>
            <a:ext cx="5114925" cy="3836988"/>
          </a:xfrm>
          <a:ln/>
        </p:spPr>
      </p:sp>
      <p:sp>
        <p:nvSpPr>
          <p:cNvPr id="57347" name="Rectangle 3">
            <a:extLst>
              <a:ext uri="{FF2B5EF4-FFF2-40B4-BE49-F238E27FC236}">
                <a16:creationId xmlns:a16="http://schemas.microsoft.com/office/drawing/2014/main" id="{2BC8046E-0D33-2F41-BA3A-B6C79DFFA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0415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066D4CD8-0B4D-834A-B4DF-0E36E0C37910}"/>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056B5C-E984-E04A-888D-38A662A7AD25}" type="slidenum">
              <a:rPr lang="en-US" altLang="en-US"/>
              <a:pPr/>
              <a:t>50</a:t>
            </a:fld>
            <a:endParaRPr lang="en-US" altLang="en-US"/>
          </a:p>
        </p:txBody>
      </p:sp>
      <p:sp>
        <p:nvSpPr>
          <p:cNvPr id="28674" name="Rectangle 2">
            <a:extLst>
              <a:ext uri="{FF2B5EF4-FFF2-40B4-BE49-F238E27FC236}">
                <a16:creationId xmlns:a16="http://schemas.microsoft.com/office/drawing/2014/main" id="{9DEC874D-F2F7-7246-8F9B-49ED4C5758B7}"/>
              </a:ext>
            </a:extLst>
          </p:cNvPr>
          <p:cNvSpPr>
            <a:spLocks noRot="1" noChangeArrowheads="1" noTextEdit="1"/>
          </p:cNvSpPr>
          <p:nvPr>
            <p:ph type="sldImg"/>
          </p:nvPr>
        </p:nvSpPr>
        <p:spPr>
          <a:ln/>
        </p:spPr>
      </p:sp>
      <p:sp>
        <p:nvSpPr>
          <p:cNvPr id="28675" name="Rectangle 3">
            <a:extLst>
              <a:ext uri="{FF2B5EF4-FFF2-40B4-BE49-F238E27FC236}">
                <a16:creationId xmlns:a16="http://schemas.microsoft.com/office/drawing/2014/main" id="{5AE1CD5B-5A0C-1441-8220-E346618187FA}"/>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70253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B5D4657A-2EFD-1A4B-AA97-B6F4CC6ED63C}"/>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A9F050-9E68-FC43-8E26-6B9C8DDD8532}" type="slidenum">
              <a:rPr lang="en-US" altLang="en-US"/>
              <a:pPr/>
              <a:t>51</a:t>
            </a:fld>
            <a:endParaRPr lang="en-US" altLang="en-US"/>
          </a:p>
        </p:txBody>
      </p:sp>
      <p:sp>
        <p:nvSpPr>
          <p:cNvPr id="30722" name="Rectangle 2">
            <a:extLst>
              <a:ext uri="{FF2B5EF4-FFF2-40B4-BE49-F238E27FC236}">
                <a16:creationId xmlns:a16="http://schemas.microsoft.com/office/drawing/2014/main" id="{191EC200-F323-1E47-802B-633744519587}"/>
              </a:ext>
            </a:extLst>
          </p:cNvPr>
          <p:cNvSpPr>
            <a:spLocks noRot="1" noChangeArrowheads="1" noTextEdit="1"/>
          </p:cNvSpPr>
          <p:nvPr>
            <p:ph type="sldImg"/>
          </p:nvPr>
        </p:nvSpPr>
        <p:spPr>
          <a:ln/>
        </p:spPr>
      </p:sp>
      <p:sp>
        <p:nvSpPr>
          <p:cNvPr id="30723" name="Rectangle 3">
            <a:extLst>
              <a:ext uri="{FF2B5EF4-FFF2-40B4-BE49-F238E27FC236}">
                <a16:creationId xmlns:a16="http://schemas.microsoft.com/office/drawing/2014/main" id="{0A1BAC2C-6C08-7F42-8A76-1FCA7A711871}"/>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88765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A094716C-B06A-F249-8B71-23EB0C17EBBD}"/>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4C0215-4ABD-EF43-97CD-6A50EC0E6895}" type="slidenum">
              <a:rPr lang="en-US" altLang="en-US"/>
              <a:pPr/>
              <a:t>52</a:t>
            </a:fld>
            <a:endParaRPr lang="en-US" altLang="en-US"/>
          </a:p>
        </p:txBody>
      </p:sp>
      <p:sp>
        <p:nvSpPr>
          <p:cNvPr id="32770" name="Rectangle 2">
            <a:extLst>
              <a:ext uri="{FF2B5EF4-FFF2-40B4-BE49-F238E27FC236}">
                <a16:creationId xmlns:a16="http://schemas.microsoft.com/office/drawing/2014/main" id="{E3A091EA-7C17-3F46-8050-CAD6BB604398}"/>
              </a:ext>
            </a:extLst>
          </p:cNvPr>
          <p:cNvSpPr>
            <a:spLocks noRot="1" noChangeArrowheads="1" noTextEdit="1"/>
          </p:cNvSpPr>
          <p:nvPr>
            <p:ph type="sldImg"/>
          </p:nvPr>
        </p:nvSpPr>
        <p:spPr>
          <a:ln/>
        </p:spPr>
      </p:sp>
      <p:sp>
        <p:nvSpPr>
          <p:cNvPr id="32771" name="Rectangle 3">
            <a:extLst>
              <a:ext uri="{FF2B5EF4-FFF2-40B4-BE49-F238E27FC236}">
                <a16:creationId xmlns:a16="http://schemas.microsoft.com/office/drawing/2014/main" id="{EE625192-AD34-7B49-8A85-4CED1A4D6DA3}"/>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674642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lang="en-US"/>
          </a:p>
        </p:txBody>
      </p:sp>
      <p:sp>
        <p:nvSpPr>
          <p:cNvPr id="4" name="Date Placeholder 3"/>
          <p:cNvSpPr>
            <a:spLocks noGrp="1"/>
          </p:cNvSpPr>
          <p:nvPr>
            <p:ph type="dt" sz="half" idx="10"/>
          </p:nvPr>
        </p:nvSpPr>
        <p:spPr/>
        <p:txBody>
          <a:bodyPr/>
          <a:lstStyle/>
          <a:p>
            <a:fld id="{31232E18-67D6-B746-BEF3-CBAB3C4DCCF1}"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EE9F06-DE45-DA43-941E-0F5ED99BA6E2}" type="slidenum">
              <a:rPr lang="en-US" smtClean="0"/>
              <a:t>‹#›</a:t>
            </a:fld>
            <a:endParaRPr lang="en-US"/>
          </a:p>
        </p:txBody>
      </p:sp>
    </p:spTree>
    <p:extLst>
      <p:ext uri="{BB962C8B-B14F-4D97-AF65-F5344CB8AC3E}">
        <p14:creationId xmlns:p14="http://schemas.microsoft.com/office/powerpoint/2010/main" val="223573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31232E18-67D6-B746-BEF3-CBAB3C4DCCF1}"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EE9F06-DE45-DA43-941E-0F5ED99BA6E2}" type="slidenum">
              <a:rPr lang="en-US" smtClean="0"/>
              <a:t>‹#›</a:t>
            </a:fld>
            <a:endParaRPr lang="en-US"/>
          </a:p>
        </p:txBody>
      </p:sp>
    </p:spTree>
    <p:extLst>
      <p:ext uri="{BB962C8B-B14F-4D97-AF65-F5344CB8AC3E}">
        <p14:creationId xmlns:p14="http://schemas.microsoft.com/office/powerpoint/2010/main" val="242397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31232E18-67D6-B746-BEF3-CBAB3C4DCCF1}"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EE9F06-DE45-DA43-941E-0F5ED99BA6E2}" type="slidenum">
              <a:rPr lang="en-US" smtClean="0"/>
              <a:t>‹#›</a:t>
            </a:fld>
            <a:endParaRPr lang="en-US"/>
          </a:p>
        </p:txBody>
      </p:sp>
    </p:spTree>
    <p:extLst>
      <p:ext uri="{BB962C8B-B14F-4D97-AF65-F5344CB8AC3E}">
        <p14:creationId xmlns:p14="http://schemas.microsoft.com/office/powerpoint/2010/main" val="1076025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s-ES_tradnl"/>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F6F8033C-3306-124F-AA4D-FBBF18CD9984}" type="slidenum">
              <a:rPr lang="en-US"/>
              <a:pPr/>
              <a:t>‹#›</a:t>
            </a:fld>
            <a:endParaRPr lang="en-US"/>
          </a:p>
        </p:txBody>
      </p:sp>
    </p:spTree>
    <p:extLst>
      <p:ext uri="{BB962C8B-B14F-4D97-AF65-F5344CB8AC3E}">
        <p14:creationId xmlns:p14="http://schemas.microsoft.com/office/powerpoint/2010/main" val="547448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981200"/>
            <a:ext cx="4038600" cy="3886200"/>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648200" y="1981200"/>
            <a:ext cx="4038600" cy="3886200"/>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E8CC6B6E-8F59-0249-9D5A-8F76BB0DBE5E}" type="slidenum">
              <a:rPr lang="en-US"/>
              <a:pPr/>
              <a:t>‹#›</a:t>
            </a:fld>
            <a:endParaRPr 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endParaRPr lang="en-US"/>
          </a:p>
        </p:txBody>
      </p:sp>
    </p:spTree>
    <p:extLst>
      <p:ext uri="{BB962C8B-B14F-4D97-AF65-F5344CB8AC3E}">
        <p14:creationId xmlns:p14="http://schemas.microsoft.com/office/powerpoint/2010/main" val="867656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981200"/>
            <a:ext cx="8229600" cy="1866900"/>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4000500"/>
            <a:ext cx="8229600" cy="1866900"/>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2B8724A2-1EE8-CE42-B858-DBAE51697DA7}" type="slidenum">
              <a:rPr lang="en-US"/>
              <a:pPr/>
              <a:t>‹#›</a:t>
            </a:fld>
            <a:endParaRPr 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endParaRPr lang="en-US"/>
          </a:p>
        </p:txBody>
      </p:sp>
    </p:spTree>
    <p:extLst>
      <p:ext uri="{BB962C8B-B14F-4D97-AF65-F5344CB8AC3E}">
        <p14:creationId xmlns:p14="http://schemas.microsoft.com/office/powerpoint/2010/main" val="8224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39338"/>
          </a:xfrm>
        </p:spPr>
        <p:txBody>
          <a:bodyPr>
            <a:normAutofit/>
          </a:bodyPr>
          <a:lstStyle>
            <a:lvl1pPr>
              <a:defRPr sz="3600" b="1">
                <a:solidFill>
                  <a:srgbClr val="EB00E7"/>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3" name="Content Placeholder 2"/>
          <p:cNvSpPr>
            <a:spLocks noGrp="1"/>
          </p:cNvSpPr>
          <p:nvPr>
            <p:ph idx="1"/>
          </p:nvPr>
        </p:nvSpPr>
        <p:spPr>
          <a:xfrm>
            <a:off x="457200" y="1176250"/>
            <a:ext cx="8229600" cy="4525963"/>
          </a:xfrm>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31232E18-67D6-B746-BEF3-CBAB3C4DCCF1}"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EE9F06-DE45-DA43-941E-0F5ED99BA6E2}" type="slidenum">
              <a:rPr lang="en-US" smtClean="0"/>
              <a:t>‹#›</a:t>
            </a:fld>
            <a:endParaRPr lang="en-US"/>
          </a:p>
        </p:txBody>
      </p:sp>
    </p:spTree>
    <p:extLst>
      <p:ext uri="{BB962C8B-B14F-4D97-AF65-F5344CB8AC3E}">
        <p14:creationId xmlns:p14="http://schemas.microsoft.com/office/powerpoint/2010/main" val="3963350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31232E18-67D6-B746-BEF3-CBAB3C4DCCF1}"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EE9F06-DE45-DA43-941E-0F5ED99BA6E2}" type="slidenum">
              <a:rPr lang="en-US" smtClean="0"/>
              <a:t>‹#›</a:t>
            </a:fld>
            <a:endParaRPr lang="en-US"/>
          </a:p>
        </p:txBody>
      </p:sp>
    </p:spTree>
    <p:extLst>
      <p:ext uri="{BB962C8B-B14F-4D97-AF65-F5344CB8AC3E}">
        <p14:creationId xmlns:p14="http://schemas.microsoft.com/office/powerpoint/2010/main" val="1847958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4"/>
          <p:cNvSpPr>
            <a:spLocks noGrp="1"/>
          </p:cNvSpPr>
          <p:nvPr>
            <p:ph type="dt" sz="half" idx="10"/>
          </p:nvPr>
        </p:nvSpPr>
        <p:spPr/>
        <p:txBody>
          <a:bodyPr/>
          <a:lstStyle/>
          <a:p>
            <a:fld id="{31232E18-67D6-B746-BEF3-CBAB3C4DCCF1}" type="datetimeFigureOut">
              <a:rPr lang="en-US" smtClean="0"/>
              <a:t>2/23/20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EE9F06-DE45-DA43-941E-0F5ED99BA6E2}" type="slidenum">
              <a:rPr lang="en-US" smtClean="0"/>
              <a:t>‹#›</a:t>
            </a:fld>
            <a:endParaRPr lang="en-US"/>
          </a:p>
        </p:txBody>
      </p:sp>
    </p:spTree>
    <p:extLst>
      <p:ext uri="{BB962C8B-B14F-4D97-AF65-F5344CB8AC3E}">
        <p14:creationId xmlns:p14="http://schemas.microsoft.com/office/powerpoint/2010/main" val="649355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6"/>
          <p:cNvSpPr>
            <a:spLocks noGrp="1"/>
          </p:cNvSpPr>
          <p:nvPr>
            <p:ph type="dt" sz="half" idx="10"/>
          </p:nvPr>
        </p:nvSpPr>
        <p:spPr/>
        <p:txBody>
          <a:bodyPr/>
          <a:lstStyle/>
          <a:p>
            <a:fld id="{31232E18-67D6-B746-BEF3-CBAB3C4DCCF1}" type="datetimeFigureOut">
              <a:rPr lang="en-US" smtClean="0"/>
              <a:t>2/23/20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EE9F06-DE45-DA43-941E-0F5ED99BA6E2}" type="slidenum">
              <a:rPr lang="en-US" smtClean="0"/>
              <a:t>‹#›</a:t>
            </a:fld>
            <a:endParaRPr lang="en-US"/>
          </a:p>
        </p:txBody>
      </p:sp>
    </p:spTree>
    <p:extLst>
      <p:ext uri="{BB962C8B-B14F-4D97-AF65-F5344CB8AC3E}">
        <p14:creationId xmlns:p14="http://schemas.microsoft.com/office/powerpoint/2010/main" val="833911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2"/>
          <p:cNvSpPr>
            <a:spLocks noGrp="1"/>
          </p:cNvSpPr>
          <p:nvPr>
            <p:ph type="dt" sz="half" idx="10"/>
          </p:nvPr>
        </p:nvSpPr>
        <p:spPr/>
        <p:txBody>
          <a:bodyPr/>
          <a:lstStyle/>
          <a:p>
            <a:fld id="{31232E18-67D6-B746-BEF3-CBAB3C4DCCF1}" type="datetimeFigureOut">
              <a:rPr lang="en-US" smtClean="0"/>
              <a:t>2/23/20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EE9F06-DE45-DA43-941E-0F5ED99BA6E2}" type="slidenum">
              <a:rPr lang="en-US" smtClean="0"/>
              <a:t>‹#›</a:t>
            </a:fld>
            <a:endParaRPr lang="en-US"/>
          </a:p>
        </p:txBody>
      </p:sp>
    </p:spTree>
    <p:extLst>
      <p:ext uri="{BB962C8B-B14F-4D97-AF65-F5344CB8AC3E}">
        <p14:creationId xmlns:p14="http://schemas.microsoft.com/office/powerpoint/2010/main" val="3131336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232E18-67D6-B746-BEF3-CBAB3C4DCCF1}" type="datetimeFigureOut">
              <a:rPr lang="en-US" smtClean="0"/>
              <a:t>2/23/20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EE9F06-DE45-DA43-941E-0F5ED99BA6E2}" type="slidenum">
              <a:rPr lang="en-US" smtClean="0"/>
              <a:t>‹#›</a:t>
            </a:fld>
            <a:endParaRPr lang="en-US"/>
          </a:p>
        </p:txBody>
      </p:sp>
    </p:spTree>
    <p:extLst>
      <p:ext uri="{BB962C8B-B14F-4D97-AF65-F5344CB8AC3E}">
        <p14:creationId xmlns:p14="http://schemas.microsoft.com/office/powerpoint/2010/main" val="2059758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31232E18-67D6-B746-BEF3-CBAB3C4DCCF1}" type="datetimeFigureOut">
              <a:rPr lang="en-US" smtClean="0"/>
              <a:t>2/23/20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EE9F06-DE45-DA43-941E-0F5ED99BA6E2}" type="slidenum">
              <a:rPr lang="en-US" smtClean="0"/>
              <a:t>‹#›</a:t>
            </a:fld>
            <a:endParaRPr lang="en-US"/>
          </a:p>
        </p:txBody>
      </p:sp>
    </p:spTree>
    <p:extLst>
      <p:ext uri="{BB962C8B-B14F-4D97-AF65-F5344CB8AC3E}">
        <p14:creationId xmlns:p14="http://schemas.microsoft.com/office/powerpoint/2010/main" val="3778230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31232E18-67D6-B746-BEF3-CBAB3C4DCCF1}" type="datetimeFigureOut">
              <a:rPr lang="en-US" smtClean="0"/>
              <a:t>2/23/20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EE9F06-DE45-DA43-941E-0F5ED99BA6E2}" type="slidenum">
              <a:rPr lang="en-US" smtClean="0"/>
              <a:t>‹#›</a:t>
            </a:fld>
            <a:endParaRPr lang="en-US"/>
          </a:p>
        </p:txBody>
      </p:sp>
    </p:spTree>
    <p:extLst>
      <p:ext uri="{BB962C8B-B14F-4D97-AF65-F5344CB8AC3E}">
        <p14:creationId xmlns:p14="http://schemas.microsoft.com/office/powerpoint/2010/main" val="3256067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232E18-67D6-B746-BEF3-CBAB3C4DCCF1}" type="datetimeFigureOut">
              <a:rPr lang="en-US" smtClean="0"/>
              <a:t>2/23/20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E9F06-DE45-DA43-941E-0F5ED99BA6E2}" type="slidenum">
              <a:rPr lang="en-US" smtClean="0"/>
              <a:t>‹#›</a:t>
            </a:fld>
            <a:endParaRPr lang="en-US"/>
          </a:p>
        </p:txBody>
      </p:sp>
    </p:spTree>
    <p:extLst>
      <p:ext uri="{BB962C8B-B14F-4D97-AF65-F5344CB8AC3E}">
        <p14:creationId xmlns:p14="http://schemas.microsoft.com/office/powerpoint/2010/main" val="123581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PzssJDZn9xI"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oleObject" Target="../embeddings/oleObject2.bin"/><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22.jpeg"/><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1.wmf"/></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5.jpe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7.jpe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26.wmf"/><Relationship Id="rId5" Type="http://schemas.openxmlformats.org/officeDocument/2006/relationships/oleObject" Target="../embeddings/oleObject7.bin"/><Relationship Id="rId4" Type="http://schemas.openxmlformats.org/officeDocument/2006/relationships/image" Target="../media/image21.wmf"/></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28.jpeg"/><Relationship Id="rId4" Type="http://schemas.openxmlformats.org/officeDocument/2006/relationships/image" Target="../media/image21.wmf"/></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31.wmf"/></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8.png"/><Relationship Id="rId4"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40.jpeg"/><Relationship Id="rId4" Type="http://schemas.openxmlformats.org/officeDocument/2006/relationships/image" Target="../media/image31.wm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2.png"/><Relationship Id="rId5" Type="http://schemas.openxmlformats.org/officeDocument/2006/relationships/oleObject" Target="../embeddings/oleObject13.bin"/><Relationship Id="rId4" Type="http://schemas.openxmlformats.org/officeDocument/2006/relationships/image" Target="../media/image3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5.png"/><Relationship Id="rId4" Type="http://schemas.openxmlformats.org/officeDocument/2006/relationships/oleObject" Target="../embeddings/oleObject14.bin"/></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60.wmf"/><Relationship Id="rId5" Type="http://schemas.openxmlformats.org/officeDocument/2006/relationships/oleObject" Target="../embeddings/oleObject16.bin"/><Relationship Id="rId4" Type="http://schemas.openxmlformats.org/officeDocument/2006/relationships/image" Target="../media/image59.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en.wikipedia.org/wiki/Irving_Langmuir" TargetMode="External"/><Relationship Id="rId2" Type="http://schemas.openxmlformats.org/officeDocument/2006/relationships/hyperlink" Target="http://en.wikipedia.org/wiki/Monolayer" TargetMode="External"/><Relationship Id="rId1" Type="http://schemas.openxmlformats.org/officeDocument/2006/relationships/slideLayout" Target="../slideLayouts/slideLayout2.xml"/><Relationship Id="rId6" Type="http://schemas.openxmlformats.org/officeDocument/2006/relationships/hyperlink" Target="http://en.wikipedia.org/wiki/Langmuir-Blodgett_film" TargetMode="External"/><Relationship Id="rId5" Type="http://schemas.openxmlformats.org/officeDocument/2006/relationships/hyperlink" Target="http://en.wikipedia.org/wiki/Self-assembled_monolayer" TargetMode="External"/><Relationship Id="rId4" Type="http://schemas.openxmlformats.org/officeDocument/2006/relationships/hyperlink" Target="http://en.wikipedia.org/wiki/Katherine_Blodget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www.ksvltd.com/pix/keywords_html_m4b17b42d.jpg" TargetMode="External"/><Relationship Id="rId2" Type="http://schemas.openxmlformats.org/officeDocument/2006/relationships/image" Target="../media/image63.jpeg"/><Relationship Id="rId1" Type="http://schemas.openxmlformats.org/officeDocument/2006/relationships/slideLayout" Target="../slideLayouts/slideLayout6.xml"/><Relationship Id="rId5" Type="http://schemas.openxmlformats.org/officeDocument/2006/relationships/hyperlink" Target="http://www.bio21.bas.bg/ibf/PhysChem_dept.html" TargetMode="External"/><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2" Type="http://schemas.openxmlformats.org/officeDocument/2006/relationships/hyperlink" Target="http://en.wikipedia.org/wiki/Self-assembly"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en.wikipedia.org/wiki/Surfactant" TargetMode="External"/><Relationship Id="rId3" Type="http://schemas.openxmlformats.org/officeDocument/2006/relationships/hyperlink" Target="http://en.wikipedia.org/wiki/Polymer" TargetMode="External"/><Relationship Id="rId7" Type="http://schemas.openxmlformats.org/officeDocument/2006/relationships/hyperlink" Target="http://en.wikipedia.org/wiki/Micelle" TargetMode="External"/><Relationship Id="rId2" Type="http://schemas.openxmlformats.org/officeDocument/2006/relationships/hyperlink" Target="http://en.wikipedia.org/wiki/Molecule" TargetMode="External"/><Relationship Id="rId1" Type="http://schemas.openxmlformats.org/officeDocument/2006/relationships/slideLayout" Target="../slideLayouts/slideLayout2.xml"/><Relationship Id="rId6" Type="http://schemas.openxmlformats.org/officeDocument/2006/relationships/hyperlink" Target="http://en.wikipedia.org/wiki/Supramolecular_assemblies" TargetMode="External"/><Relationship Id="rId5" Type="http://schemas.openxmlformats.org/officeDocument/2006/relationships/hyperlink" Target="http://en.wikipedia.org/wiki/Protein_folding" TargetMode="External"/><Relationship Id="rId4" Type="http://schemas.openxmlformats.org/officeDocument/2006/relationships/hyperlink" Target="http://en.wikipedia.org/wiki/Random_coil" TargetMode="External"/><Relationship Id="rId9" Type="http://schemas.openxmlformats.org/officeDocument/2006/relationships/hyperlink" Target="http://en.wikipedia.org/wiki/Self-assembly"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file://localhost/http://www.sciencedirect.com/cache/MiamiImageURL/B6TVX-442HRJ6-N-26/0"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www.dojindo.com/sam/SAM.html" TargetMode="External"/><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shu.ac.uk/schools/research/mri/model/micelles/micelles.htm" TargetMode="External"/><Relationship Id="rId2" Type="http://schemas.openxmlformats.org/officeDocument/2006/relationships/image" Target="../media/image70.jpeg"/><Relationship Id="rId1" Type="http://schemas.openxmlformats.org/officeDocument/2006/relationships/slideLayout" Target="../slideLayouts/slideLayout6.xml"/><Relationship Id="rId5" Type="http://schemas.openxmlformats.org/officeDocument/2006/relationships/image" Target="../media/image72.jpeg"/><Relationship Id="rId4" Type="http://schemas.openxmlformats.org/officeDocument/2006/relationships/image" Target="../media/image71.jpeg"/></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hyperlink" Target="http://faculty.clintoncc.suny.edu/faculty/Michael.Gregory/default.htm" TargetMode="External"/><Relationship Id="rId4" Type="http://schemas.openxmlformats.org/officeDocument/2006/relationships/image" Target="../media/image75.png"/></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79.wmf"/></Relationships>
</file>

<file path=ppt/slides/_rels/slide89.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82.png"/><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80.wmf"/><Relationship Id="rId5" Type="http://schemas.openxmlformats.org/officeDocument/2006/relationships/oleObject" Target="../embeddings/oleObject18.bin"/><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885660"/>
            <a:ext cx="6400800" cy="1752600"/>
          </a:xfrm>
        </p:spPr>
        <p:txBody>
          <a:bodyPr>
            <a:normAutofit/>
          </a:bodyPr>
          <a:lstStyle/>
          <a:p>
            <a:r>
              <a:rPr lang="en-US" b="1" dirty="0">
                <a:solidFill>
                  <a:srgbClr val="CC0000"/>
                </a:solidFill>
                <a:latin typeface="Times New Roman" charset="0"/>
                <a:cs typeface="Times New Roman" charset="0"/>
              </a:rPr>
              <a:t>February 24, 2020</a:t>
            </a:r>
          </a:p>
          <a:p>
            <a:endParaRPr lang="en-US" dirty="0"/>
          </a:p>
        </p:txBody>
      </p:sp>
      <p:sp>
        <p:nvSpPr>
          <p:cNvPr id="5" name="Title 4">
            <a:extLst>
              <a:ext uri="{FF2B5EF4-FFF2-40B4-BE49-F238E27FC236}">
                <a16:creationId xmlns:a16="http://schemas.microsoft.com/office/drawing/2014/main" id="{D17F1FA3-E9B9-CB4C-9F70-E12FC4B88FBF}"/>
              </a:ext>
            </a:extLst>
          </p:cNvPr>
          <p:cNvSpPr>
            <a:spLocks noGrp="1"/>
          </p:cNvSpPr>
          <p:nvPr>
            <p:ph type="ctrTitle"/>
          </p:nvPr>
        </p:nvSpPr>
        <p:spPr>
          <a:xfrm>
            <a:off x="685800" y="2130425"/>
            <a:ext cx="7772400" cy="2037538"/>
          </a:xfrm>
        </p:spPr>
        <p:txBody>
          <a:bodyPr>
            <a:normAutofit fontScale="90000"/>
          </a:bodyPr>
          <a:lstStyle/>
          <a:p>
            <a:r>
              <a:rPr lang="en-US" b="1" dirty="0">
                <a:solidFill>
                  <a:srgbClr val="0E46FF"/>
                </a:solidFill>
              </a:rPr>
              <a:t>Soft matter, colloids and self-assembly to create  mesoporous materials</a:t>
            </a:r>
          </a:p>
        </p:txBody>
      </p:sp>
    </p:spTree>
    <p:extLst>
      <p:ext uri="{BB962C8B-B14F-4D97-AF65-F5344CB8AC3E}">
        <p14:creationId xmlns:p14="http://schemas.microsoft.com/office/powerpoint/2010/main" val="1824810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a:extLst>
              <a:ext uri="{FF2B5EF4-FFF2-40B4-BE49-F238E27FC236}">
                <a16:creationId xmlns:a16="http://schemas.microsoft.com/office/drawing/2014/main" id="{D4252F41-8A1F-FB40-B149-338F67D80212}"/>
              </a:ext>
            </a:extLst>
          </p:cNvPr>
          <p:cNvSpPr txBox="1">
            <a:spLocks noChangeArrowheads="1"/>
          </p:cNvSpPr>
          <p:nvPr/>
        </p:nvSpPr>
        <p:spPr bwMode="auto">
          <a:xfrm>
            <a:off x="313014" y="1198096"/>
            <a:ext cx="90197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de-DE" altLang="en-US" sz="2400" dirty="0">
                <a:solidFill>
                  <a:schemeClr val="tx2"/>
                </a:solidFill>
                <a:latin typeface="Arial" panose="020B0604020202020204" pitchFamily="34" charset="0"/>
                <a:cs typeface="Arial" panose="020B0604020202020204" pitchFamily="34" charset="0"/>
              </a:rPr>
              <a:t>The </a:t>
            </a:r>
            <a:r>
              <a:rPr lang="de-DE" altLang="en-US" sz="2400" dirty="0" err="1">
                <a:solidFill>
                  <a:schemeClr val="tx2"/>
                </a:solidFill>
                <a:latin typeface="Arial" panose="020B0604020202020204" pitchFamily="34" charset="0"/>
                <a:cs typeface="Arial" panose="020B0604020202020204" pitchFamily="34" charset="0"/>
              </a:rPr>
              <a:t>importance</a:t>
            </a:r>
            <a:r>
              <a:rPr lang="de-DE" altLang="en-US" sz="2400" dirty="0">
                <a:solidFill>
                  <a:schemeClr val="tx2"/>
                </a:solidFill>
                <a:latin typeface="Arial" panose="020B0604020202020204" pitchFamily="34" charset="0"/>
                <a:cs typeface="Arial" panose="020B0604020202020204" pitchFamily="34" charset="0"/>
              </a:rPr>
              <a:t> </a:t>
            </a:r>
            <a:r>
              <a:rPr lang="de-DE" altLang="en-US" sz="2400" dirty="0" err="1">
                <a:solidFill>
                  <a:schemeClr val="tx2"/>
                </a:solidFill>
                <a:latin typeface="Arial" panose="020B0604020202020204" pitchFamily="34" charset="0"/>
                <a:cs typeface="Arial" panose="020B0604020202020204" pitchFamily="34" charset="0"/>
              </a:rPr>
              <a:t>of</a:t>
            </a:r>
            <a:r>
              <a:rPr lang="de-DE" altLang="en-US" sz="2400" dirty="0">
                <a:solidFill>
                  <a:schemeClr val="tx2"/>
                </a:solidFill>
                <a:latin typeface="Arial" panose="020B0604020202020204" pitchFamily="34" charset="0"/>
                <a:cs typeface="Arial" panose="020B0604020202020204" pitchFamily="34" charset="0"/>
              </a:rPr>
              <a:t> thermal </a:t>
            </a:r>
            <a:r>
              <a:rPr lang="de-DE" altLang="en-US" sz="2400" dirty="0" err="1">
                <a:solidFill>
                  <a:schemeClr val="tx2"/>
                </a:solidFill>
                <a:latin typeface="Arial" panose="020B0604020202020204" pitchFamily="34" charset="0"/>
                <a:cs typeface="Arial" panose="020B0604020202020204" pitchFamily="34" charset="0"/>
              </a:rPr>
              <a:t>fluctuations</a:t>
            </a:r>
            <a:r>
              <a:rPr lang="de-DE" altLang="en-US" sz="2400" dirty="0">
                <a:solidFill>
                  <a:schemeClr val="tx2"/>
                </a:solidFill>
                <a:latin typeface="Arial" panose="020B0604020202020204" pitchFamily="34" charset="0"/>
                <a:cs typeface="Arial" panose="020B0604020202020204" pitchFamily="34" charset="0"/>
              </a:rPr>
              <a:t> </a:t>
            </a:r>
            <a:r>
              <a:rPr lang="de-DE" altLang="en-US" sz="2400" dirty="0" err="1">
                <a:solidFill>
                  <a:schemeClr val="tx2"/>
                </a:solidFill>
                <a:latin typeface="Arial" panose="020B0604020202020204" pitchFamily="34" charset="0"/>
                <a:cs typeface="Arial" panose="020B0604020202020204" pitchFamily="34" charset="0"/>
              </a:rPr>
              <a:t>and</a:t>
            </a:r>
            <a:r>
              <a:rPr lang="de-DE" altLang="en-US" sz="2400" dirty="0">
                <a:solidFill>
                  <a:schemeClr val="tx2"/>
                </a:solidFill>
                <a:latin typeface="Arial" panose="020B0604020202020204" pitchFamily="34" charset="0"/>
                <a:cs typeface="Arial" panose="020B0604020202020204" pitchFamily="34" charset="0"/>
              </a:rPr>
              <a:t> </a:t>
            </a:r>
            <a:r>
              <a:rPr lang="de-DE" altLang="en-US" sz="2400" i="1" u="sng" dirty="0" err="1">
                <a:solidFill>
                  <a:schemeClr val="tx2"/>
                </a:solidFill>
                <a:latin typeface="Arial" panose="020B0604020202020204" pitchFamily="34" charset="0"/>
                <a:cs typeface="Arial" panose="020B0604020202020204" pitchFamily="34" charset="0"/>
              </a:rPr>
              <a:t>Brownian</a:t>
            </a:r>
            <a:r>
              <a:rPr lang="de-DE" altLang="en-US" sz="2400" i="1" u="sng" dirty="0">
                <a:solidFill>
                  <a:schemeClr val="tx2"/>
                </a:solidFill>
                <a:latin typeface="Arial" panose="020B0604020202020204" pitchFamily="34" charset="0"/>
                <a:cs typeface="Arial" panose="020B0604020202020204" pitchFamily="34" charset="0"/>
              </a:rPr>
              <a:t> </a:t>
            </a:r>
            <a:r>
              <a:rPr lang="de-DE" altLang="en-US" sz="2400" i="1" u="sng" dirty="0" err="1">
                <a:solidFill>
                  <a:schemeClr val="tx2"/>
                </a:solidFill>
                <a:latin typeface="Arial" panose="020B0604020202020204" pitchFamily="34" charset="0"/>
                <a:cs typeface="Arial" panose="020B0604020202020204" pitchFamily="34" charset="0"/>
              </a:rPr>
              <a:t>motion</a:t>
            </a:r>
            <a:endParaRPr lang="en-GB" altLang="en-US" sz="2800" i="1" u="sng" dirty="0">
              <a:latin typeface="Arial Black" panose="020B0604020202020204" pitchFamily="34" charset="0"/>
              <a:cs typeface="Arial" panose="020B0604020202020204" pitchFamily="34" charset="0"/>
            </a:endParaRPr>
          </a:p>
        </p:txBody>
      </p:sp>
      <p:sp>
        <p:nvSpPr>
          <p:cNvPr id="44035" name="Text Box 4">
            <a:extLst>
              <a:ext uri="{FF2B5EF4-FFF2-40B4-BE49-F238E27FC236}">
                <a16:creationId xmlns:a16="http://schemas.microsoft.com/office/drawing/2014/main" id="{A2F1B604-0406-BA4D-914D-3A47E7B4A17B}"/>
              </a:ext>
            </a:extLst>
          </p:cNvPr>
          <p:cNvSpPr txBox="1">
            <a:spLocks noChangeArrowheads="1"/>
          </p:cNvSpPr>
          <p:nvPr/>
        </p:nvSpPr>
        <p:spPr bwMode="auto">
          <a:xfrm>
            <a:off x="8214" y="279579"/>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3600" b="1" dirty="0">
                <a:solidFill>
                  <a:srgbClr val="F100FE"/>
                </a:solidFill>
                <a:latin typeface="Arial Black" panose="020B0604020202020204" pitchFamily="34" charset="0"/>
              </a:rPr>
              <a:t>Thermal fluctuations of Soft Matter</a:t>
            </a:r>
          </a:p>
        </p:txBody>
      </p:sp>
      <p:sp>
        <p:nvSpPr>
          <p:cNvPr id="44036" name="Text Box 5">
            <a:extLst>
              <a:ext uri="{FF2B5EF4-FFF2-40B4-BE49-F238E27FC236}">
                <a16:creationId xmlns:a16="http://schemas.microsoft.com/office/drawing/2014/main" id="{2208B7E6-C222-9948-887F-0321AA245F06}"/>
              </a:ext>
            </a:extLst>
          </p:cNvPr>
          <p:cNvSpPr txBox="1">
            <a:spLocks noChangeArrowheads="1"/>
          </p:cNvSpPr>
          <p:nvPr/>
        </p:nvSpPr>
        <p:spPr bwMode="auto">
          <a:xfrm>
            <a:off x="313014" y="5949280"/>
            <a:ext cx="853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1800" dirty="0">
                <a:solidFill>
                  <a:schemeClr val="accent2"/>
                </a:solidFill>
                <a:latin typeface="Arial" panose="020B0604020202020204" pitchFamily="34" charset="0"/>
              </a:rPr>
              <a:t>Brownian motion can be though of as resulting from a slight imbalance of momentum being transferred between liquid molecules and a colloidal particle.</a:t>
            </a:r>
          </a:p>
        </p:txBody>
      </p:sp>
      <p:sp>
        <p:nvSpPr>
          <p:cNvPr id="2" name="Rectangle 1">
            <a:extLst>
              <a:ext uri="{FF2B5EF4-FFF2-40B4-BE49-F238E27FC236}">
                <a16:creationId xmlns:a16="http://schemas.microsoft.com/office/drawing/2014/main" id="{856ABEBF-0B0A-CD48-A680-6849106933B0}"/>
              </a:ext>
            </a:extLst>
          </p:cNvPr>
          <p:cNvSpPr/>
          <p:nvPr/>
        </p:nvSpPr>
        <p:spPr>
          <a:xfrm>
            <a:off x="1823326" y="3472432"/>
            <a:ext cx="6318448" cy="830997"/>
          </a:xfrm>
          <a:prstGeom prst="rect">
            <a:avLst/>
          </a:prstGeom>
        </p:spPr>
        <p:txBody>
          <a:bodyPr wrap="square">
            <a:spAutoFit/>
          </a:bodyPr>
          <a:lstStyle/>
          <a:p>
            <a:r>
              <a:rPr lang="en-US" dirty="0">
                <a:hlinkClick r:id="rId3"/>
              </a:rPr>
              <a:t>https://www.youtube.com/watch?v=PzssJDZn9xI</a:t>
            </a:r>
            <a:endParaRPr lang="en-US" dirty="0"/>
          </a:p>
          <a:p>
            <a:endParaRPr lang="en-US" dirty="0"/>
          </a:p>
        </p:txBody>
      </p:sp>
    </p:spTree>
    <p:extLst>
      <p:ext uri="{BB962C8B-B14F-4D97-AF65-F5344CB8AC3E}">
        <p14:creationId xmlns:p14="http://schemas.microsoft.com/office/powerpoint/2010/main" val="25328938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b="1" i="1" dirty="0">
                <a:latin typeface="Verdana" charset="0"/>
              </a:rPr>
              <a:t>Measuring</a:t>
            </a:r>
            <a:r>
              <a:rPr lang="en-US" dirty="0">
                <a:latin typeface="Verdana" charset="0"/>
              </a:rPr>
              <a:t> Surfaces</a:t>
            </a:r>
          </a:p>
        </p:txBody>
      </p:sp>
      <p:sp>
        <p:nvSpPr>
          <p:cNvPr id="22531" name="Rectangle 3"/>
          <p:cNvSpPr>
            <a:spLocks noGrp="1" noChangeArrowheads="1"/>
          </p:cNvSpPr>
          <p:nvPr>
            <p:ph type="body" idx="1"/>
          </p:nvPr>
        </p:nvSpPr>
        <p:spPr/>
        <p:txBody>
          <a:bodyPr/>
          <a:lstStyle/>
          <a:p>
            <a:pPr>
              <a:lnSpc>
                <a:spcPct val="90000"/>
              </a:lnSpc>
            </a:pPr>
            <a:r>
              <a:rPr lang="en-US" dirty="0">
                <a:latin typeface="Arial" charset="0"/>
              </a:rPr>
              <a:t>AFM – Atomic Force Microscopy (1)</a:t>
            </a:r>
          </a:p>
          <a:p>
            <a:pPr>
              <a:lnSpc>
                <a:spcPct val="90000"/>
              </a:lnSpc>
            </a:pPr>
            <a:r>
              <a:rPr lang="en-US" dirty="0">
                <a:latin typeface="Arial" charset="0"/>
              </a:rPr>
              <a:t>SEM – Scanning Electron Microscopy (2)</a:t>
            </a:r>
          </a:p>
          <a:p>
            <a:pPr>
              <a:lnSpc>
                <a:spcPct val="90000"/>
              </a:lnSpc>
            </a:pPr>
            <a:r>
              <a:rPr lang="en-US" dirty="0">
                <a:latin typeface="Arial" charset="0"/>
              </a:rPr>
              <a:t>XPS (ESCA) – X-Ray Photoelectron  Spectroscopy (3)</a:t>
            </a:r>
          </a:p>
          <a:p>
            <a:pPr>
              <a:lnSpc>
                <a:spcPct val="90000"/>
              </a:lnSpc>
            </a:pPr>
            <a:r>
              <a:rPr lang="en-US" dirty="0">
                <a:latin typeface="Arial" charset="0"/>
              </a:rPr>
              <a:t>AES – Auger Electron Spectroscopy (3)</a:t>
            </a:r>
          </a:p>
          <a:p>
            <a:pPr>
              <a:lnSpc>
                <a:spcPct val="90000"/>
              </a:lnSpc>
            </a:pPr>
            <a:r>
              <a:rPr lang="en-US" dirty="0">
                <a:latin typeface="Arial" charset="0"/>
              </a:rPr>
              <a:t>SSIMS – Static Secondary Ion Mass Spectroscopy (4)</a:t>
            </a:r>
          </a:p>
          <a:p>
            <a:pPr>
              <a:lnSpc>
                <a:spcPct val="90000"/>
              </a:lnSpc>
            </a:pPr>
            <a:r>
              <a:rPr lang="en-US" dirty="0">
                <a:latin typeface="Arial" charset="0"/>
              </a:rPr>
              <a:t>Laser interferometry/</a:t>
            </a:r>
            <a:r>
              <a:rPr lang="en-US" dirty="0" err="1">
                <a:latin typeface="Arial" charset="0"/>
              </a:rPr>
              <a:t>Profilometry</a:t>
            </a:r>
            <a:r>
              <a:rPr lang="en-US" dirty="0">
                <a:latin typeface="Arial" charset="0"/>
              </a:rPr>
              <a:t> (5)</a:t>
            </a:r>
          </a:p>
        </p:txBody>
      </p:sp>
    </p:spTree>
    <p:extLst>
      <p:ext uri="{BB962C8B-B14F-4D97-AF65-F5344CB8AC3E}">
        <p14:creationId xmlns:p14="http://schemas.microsoft.com/office/powerpoint/2010/main" val="18556427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b="1" i="1">
                <a:latin typeface="Verdana" charset="0"/>
              </a:rPr>
              <a:t>Summary</a:t>
            </a:r>
          </a:p>
        </p:txBody>
      </p:sp>
      <p:sp>
        <p:nvSpPr>
          <p:cNvPr id="12291" name="Rectangle 3"/>
          <p:cNvSpPr>
            <a:spLocks noGrp="1" noChangeArrowheads="1"/>
          </p:cNvSpPr>
          <p:nvPr>
            <p:ph type="body" idx="1"/>
          </p:nvPr>
        </p:nvSpPr>
        <p:spPr>
          <a:xfrm>
            <a:off x="685800" y="1981200"/>
            <a:ext cx="7924800" cy="4114800"/>
          </a:xfrm>
        </p:spPr>
        <p:txBody>
          <a:bodyPr/>
          <a:lstStyle/>
          <a:p>
            <a:r>
              <a:rPr lang="en-US">
                <a:latin typeface="Arial" charset="0"/>
              </a:rPr>
              <a:t>Surfaces are </a:t>
            </a:r>
            <a:r>
              <a:rPr lang="en-US" b="1" i="1">
                <a:latin typeface="Arial" charset="0"/>
              </a:rPr>
              <a:t>discontinuities</a:t>
            </a:r>
          </a:p>
          <a:p>
            <a:r>
              <a:rPr lang="en-US">
                <a:latin typeface="Arial" charset="0"/>
              </a:rPr>
              <a:t>Surface </a:t>
            </a:r>
            <a:r>
              <a:rPr lang="en-US" b="1" i="1">
                <a:latin typeface="Arial" charset="0"/>
              </a:rPr>
              <a:t>area</a:t>
            </a:r>
            <a:r>
              <a:rPr lang="en-US">
                <a:latin typeface="Arial" charset="0"/>
              </a:rPr>
              <a:t> creates </a:t>
            </a:r>
            <a:r>
              <a:rPr lang="en-US" b="1" i="1">
                <a:latin typeface="Arial" charset="0"/>
              </a:rPr>
              <a:t>energy</a:t>
            </a:r>
          </a:p>
          <a:p>
            <a:r>
              <a:rPr lang="en-US">
                <a:latin typeface="Arial" charset="0"/>
              </a:rPr>
              <a:t>Dangling bonds lead to </a:t>
            </a:r>
            <a:r>
              <a:rPr lang="en-US" b="1" i="1">
                <a:latin typeface="Arial" charset="0"/>
              </a:rPr>
              <a:t>passivation</a:t>
            </a:r>
          </a:p>
          <a:p>
            <a:r>
              <a:rPr lang="en-US" b="1" i="1">
                <a:latin typeface="Arial" charset="0"/>
              </a:rPr>
              <a:t>Interfaces</a:t>
            </a:r>
            <a:r>
              <a:rPr lang="en-US">
                <a:latin typeface="Arial" charset="0"/>
              </a:rPr>
              <a:t> are critical to </a:t>
            </a:r>
            <a:r>
              <a:rPr lang="ja-JP" altLang="en-US">
                <a:latin typeface="Arial"/>
              </a:rPr>
              <a:t>‘</a:t>
            </a:r>
            <a:r>
              <a:rPr lang="en-US">
                <a:latin typeface="Arial" charset="0"/>
              </a:rPr>
              <a:t>bonding</a:t>
            </a:r>
            <a:r>
              <a:rPr lang="ja-JP" altLang="en-US">
                <a:latin typeface="Arial"/>
              </a:rPr>
              <a:t>’</a:t>
            </a:r>
            <a:endParaRPr lang="en-US">
              <a:latin typeface="Arial" charset="0"/>
            </a:endParaRPr>
          </a:p>
          <a:p>
            <a:r>
              <a:rPr lang="en-US">
                <a:latin typeface="Arial" charset="0"/>
              </a:rPr>
              <a:t>Surfaces can be </a:t>
            </a:r>
            <a:r>
              <a:rPr lang="en-US" b="1" i="1">
                <a:latin typeface="Arial" charset="0"/>
              </a:rPr>
              <a:t>modified / derivatized</a:t>
            </a:r>
          </a:p>
          <a:p>
            <a:r>
              <a:rPr lang="en-US">
                <a:latin typeface="Arial" charset="0"/>
              </a:rPr>
              <a:t>Surfaces are </a:t>
            </a:r>
            <a:r>
              <a:rPr lang="en-US" b="1" i="1">
                <a:latin typeface="Arial" charset="0"/>
              </a:rPr>
              <a:t>critical to life</a:t>
            </a:r>
          </a:p>
          <a:p>
            <a:pPr lvl="1"/>
            <a:r>
              <a:rPr lang="en-US" b="1" i="1">
                <a:latin typeface="Arial" charset="0"/>
              </a:rPr>
              <a:t>All important things happen at a surface!</a:t>
            </a:r>
          </a:p>
        </p:txBody>
      </p:sp>
    </p:spTree>
    <p:extLst>
      <p:ext uri="{BB962C8B-B14F-4D97-AF65-F5344CB8AC3E}">
        <p14:creationId xmlns:p14="http://schemas.microsoft.com/office/powerpoint/2010/main" val="385899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A748-3767-6144-B262-991E8E2ACF9B}"/>
              </a:ext>
            </a:extLst>
          </p:cNvPr>
          <p:cNvSpPr>
            <a:spLocks noGrp="1"/>
          </p:cNvSpPr>
          <p:nvPr>
            <p:ph type="title"/>
          </p:nvPr>
        </p:nvSpPr>
        <p:spPr>
          <a:xfrm>
            <a:off x="611560" y="2780928"/>
            <a:ext cx="7772400" cy="1143000"/>
          </a:xfrm>
        </p:spPr>
        <p:txBody>
          <a:bodyPr/>
          <a:lstStyle/>
          <a:p>
            <a:r>
              <a:rPr lang="en-US" sz="6000" b="1" dirty="0"/>
              <a:t>Colloids</a:t>
            </a:r>
          </a:p>
        </p:txBody>
      </p:sp>
    </p:spTree>
    <p:extLst>
      <p:ext uri="{BB962C8B-B14F-4D97-AF65-F5344CB8AC3E}">
        <p14:creationId xmlns:p14="http://schemas.microsoft.com/office/powerpoint/2010/main" val="138423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6B440260-6B9F-2643-93F6-D575E0355133}"/>
              </a:ext>
            </a:extLst>
          </p:cNvPr>
          <p:cNvSpPr>
            <a:spLocks noGrp="1" noChangeArrowheads="1"/>
          </p:cNvSpPr>
          <p:nvPr>
            <p:ph type="title"/>
          </p:nvPr>
        </p:nvSpPr>
        <p:spPr>
          <a:xfrm>
            <a:off x="685800" y="144463"/>
            <a:ext cx="7772400" cy="763587"/>
          </a:xfrm>
        </p:spPr>
        <p:txBody>
          <a:bodyPr>
            <a:normAutofit/>
          </a:bodyPr>
          <a:lstStyle/>
          <a:p>
            <a:r>
              <a:rPr lang="en-GB" altLang="en-US" sz="4000" dirty="0">
                <a:latin typeface="Arial Black" panose="020B0604020202020204" pitchFamily="34" charset="0"/>
                <a:ea typeface="ＭＳ Ｐゴシック" panose="020B0600070205080204" pitchFamily="34" charset="-128"/>
              </a:rPr>
              <a:t>Colloids</a:t>
            </a:r>
            <a:endParaRPr lang="en-GB" altLang="en-US" sz="4000" dirty="0">
              <a:ea typeface="ＭＳ Ｐゴシック" panose="020B0600070205080204" pitchFamily="34" charset="-128"/>
            </a:endParaRPr>
          </a:p>
        </p:txBody>
      </p:sp>
      <p:sp>
        <p:nvSpPr>
          <p:cNvPr id="34819" name="Rectangle 3">
            <a:extLst>
              <a:ext uri="{FF2B5EF4-FFF2-40B4-BE49-F238E27FC236}">
                <a16:creationId xmlns:a16="http://schemas.microsoft.com/office/drawing/2014/main" id="{1DF32304-5080-9440-A7D0-91A533BF87E9}"/>
              </a:ext>
            </a:extLst>
          </p:cNvPr>
          <p:cNvSpPr>
            <a:spLocks noGrp="1" noChangeArrowheads="1"/>
          </p:cNvSpPr>
          <p:nvPr>
            <p:ph type="body" idx="1"/>
          </p:nvPr>
        </p:nvSpPr>
        <p:spPr>
          <a:xfrm>
            <a:off x="524013" y="929287"/>
            <a:ext cx="8062912" cy="1644650"/>
          </a:xfrm>
        </p:spPr>
        <p:txBody>
          <a:bodyPr>
            <a:noAutofit/>
          </a:bodyPr>
          <a:lstStyle/>
          <a:p>
            <a:r>
              <a:rPr lang="en-GB" altLang="en-US" sz="1800" dirty="0">
                <a:solidFill>
                  <a:srgbClr val="0E46FF"/>
                </a:solidFill>
                <a:latin typeface="Arial" panose="020B0604020202020204" pitchFamily="34" charset="0"/>
                <a:ea typeface="ＭＳ Ｐゴシック" panose="020B0600070205080204" pitchFamily="34" charset="-128"/>
              </a:rPr>
              <a:t>A </a:t>
            </a:r>
            <a:r>
              <a:rPr lang="en-GB" altLang="en-US" sz="1800" dirty="0">
                <a:solidFill>
                  <a:srgbClr val="0E46FF"/>
                </a:solidFill>
                <a:latin typeface="Arial Black" panose="020B0604020202020204" pitchFamily="34" charset="0"/>
                <a:ea typeface="ＭＳ Ｐゴシック" panose="020B0600070205080204" pitchFamily="34" charset="-128"/>
              </a:rPr>
              <a:t>colloid</a:t>
            </a:r>
            <a:r>
              <a:rPr lang="en-GB" altLang="en-US" sz="1800" dirty="0">
                <a:solidFill>
                  <a:srgbClr val="0E46FF"/>
                </a:solidFill>
                <a:latin typeface="Arial" panose="020B0604020202020204" pitchFamily="34" charset="0"/>
                <a:ea typeface="ＭＳ Ｐゴシック" panose="020B0600070205080204" pitchFamily="34" charset="-128"/>
              </a:rPr>
              <a:t> has sub-</a:t>
            </a:r>
            <a:r>
              <a:rPr lang="en-GB" altLang="en-US" sz="1800" dirty="0">
                <a:solidFill>
                  <a:srgbClr val="0E46FF"/>
                </a:solidFill>
                <a:latin typeface="Symbol" pitchFamily="2" charset="2"/>
                <a:ea typeface="ＭＳ Ｐゴシック" panose="020B0600070205080204" pitchFamily="34" charset="-128"/>
              </a:rPr>
              <a:t>m</a:t>
            </a:r>
            <a:r>
              <a:rPr lang="en-GB" altLang="en-US" sz="1800" dirty="0">
                <a:solidFill>
                  <a:srgbClr val="0E46FF"/>
                </a:solidFill>
                <a:latin typeface="Arial" panose="020B0604020202020204" pitchFamily="34" charset="0"/>
                <a:ea typeface="ＭＳ Ｐゴシック" panose="020B0600070205080204" pitchFamily="34" charset="-128"/>
              </a:rPr>
              <a:t>m particles (but not single molecules) of one phase dispersed in a continuous phase.</a:t>
            </a:r>
          </a:p>
          <a:p>
            <a:endParaRPr lang="en-GB" altLang="en-US" sz="1800" dirty="0">
              <a:solidFill>
                <a:schemeClr val="accent2"/>
              </a:solidFill>
              <a:latin typeface="Arial" panose="020B0604020202020204" pitchFamily="34" charset="0"/>
              <a:ea typeface="ＭＳ Ｐゴシック" panose="020B0600070205080204" pitchFamily="34" charset="-128"/>
            </a:endParaRPr>
          </a:p>
          <a:p>
            <a:r>
              <a:rPr lang="en-GB" altLang="en-US" sz="1800" dirty="0">
                <a:latin typeface="Arial" panose="020B0604020202020204" pitchFamily="34" charset="0"/>
                <a:ea typeface="ＭＳ Ｐゴシック" panose="020B0600070205080204" pitchFamily="34" charset="-128"/>
              </a:rPr>
              <a:t>The size scale of the dispersed phase is between 1 nm and 1 </a:t>
            </a:r>
            <a:r>
              <a:rPr lang="en-GB" altLang="en-US" sz="1800" dirty="0">
                <a:latin typeface="Symbol" pitchFamily="2" charset="2"/>
                <a:ea typeface="ＭＳ Ｐゴシック" panose="020B0600070205080204" pitchFamily="34" charset="-128"/>
              </a:rPr>
              <a:t>m</a:t>
            </a:r>
            <a:r>
              <a:rPr lang="en-GB" altLang="en-US" sz="1800" dirty="0">
                <a:latin typeface="Arial" panose="020B0604020202020204" pitchFamily="34" charset="0"/>
                <a:ea typeface="ＭＳ Ｐゴシック" panose="020B0600070205080204" pitchFamily="34" charset="-128"/>
              </a:rPr>
              <a:t>m.</a:t>
            </a:r>
          </a:p>
          <a:p>
            <a:endParaRPr lang="en-GB" altLang="en-US" sz="1800" dirty="0">
              <a:solidFill>
                <a:schemeClr val="accent2"/>
              </a:solidFill>
              <a:latin typeface="Arial" panose="020B0604020202020204" pitchFamily="34" charset="0"/>
              <a:ea typeface="ＭＳ Ｐゴシック" panose="020B0600070205080204" pitchFamily="34" charset="-128"/>
            </a:endParaRPr>
          </a:p>
          <a:p>
            <a:r>
              <a:rPr lang="en-GB" altLang="en-US" sz="1800" dirty="0">
                <a:solidFill>
                  <a:srgbClr val="0E46FF"/>
                </a:solidFill>
                <a:latin typeface="Arial" panose="020B0604020202020204" pitchFamily="34" charset="0"/>
                <a:ea typeface="ＭＳ Ｐゴシック" panose="020B0600070205080204" pitchFamily="34" charset="-128"/>
              </a:rPr>
              <a:t>The dispersed phase and the continuous phase can consist of either a solid (S), liquid (L), or gas (G)</a:t>
            </a:r>
          </a:p>
        </p:txBody>
      </p:sp>
      <p:sp>
        <p:nvSpPr>
          <p:cNvPr id="26629" name="Text Box 6">
            <a:extLst>
              <a:ext uri="{FF2B5EF4-FFF2-40B4-BE49-F238E27FC236}">
                <a16:creationId xmlns:a16="http://schemas.microsoft.com/office/drawing/2014/main" id="{C386F8A0-65F8-4044-BA5E-65DC07A73285}"/>
              </a:ext>
            </a:extLst>
          </p:cNvPr>
          <p:cNvSpPr txBox="1">
            <a:spLocks noChangeArrowheads="1"/>
          </p:cNvSpPr>
          <p:nvPr/>
        </p:nvSpPr>
        <p:spPr bwMode="auto">
          <a:xfrm>
            <a:off x="655577" y="6309320"/>
            <a:ext cx="88376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1600" dirty="0">
                <a:solidFill>
                  <a:srgbClr val="FF0000"/>
                </a:solidFill>
                <a:latin typeface="Arial" panose="020B0604020202020204" pitchFamily="34" charset="0"/>
              </a:rPr>
              <a:t>There is no “gas-in-gas” colloid, because there is no interfacial tension between gases!</a:t>
            </a:r>
          </a:p>
        </p:txBody>
      </p:sp>
      <p:graphicFrame>
        <p:nvGraphicFramePr>
          <p:cNvPr id="7" name="Content Placeholder 3">
            <a:extLst>
              <a:ext uri="{FF2B5EF4-FFF2-40B4-BE49-F238E27FC236}">
                <a16:creationId xmlns:a16="http://schemas.microsoft.com/office/drawing/2014/main" id="{A8C2C994-00A6-4E46-BB80-386EE8D326A2}"/>
              </a:ext>
            </a:extLst>
          </p:cNvPr>
          <p:cNvGraphicFramePr>
            <a:graphicFrameLocks/>
          </p:cNvGraphicFramePr>
          <p:nvPr/>
        </p:nvGraphicFramePr>
        <p:xfrm>
          <a:off x="524013" y="3501008"/>
          <a:ext cx="8254043" cy="2555240"/>
        </p:xfrm>
        <a:graphic>
          <a:graphicData uri="http://schemas.openxmlformats.org/drawingml/2006/table">
            <a:tbl>
              <a:tblPr firstRow="1" bandRow="1">
                <a:tableStyleId>{5C22544A-7EE6-4342-B048-85BDC9FD1C3A}</a:tableStyleId>
              </a:tblPr>
              <a:tblGrid>
                <a:gridCol w="1635115">
                  <a:extLst>
                    <a:ext uri="{9D8B030D-6E8A-4147-A177-3AD203B41FA5}">
                      <a16:colId xmlns:a16="http://schemas.microsoft.com/office/drawing/2014/main" val="1534529686"/>
                    </a:ext>
                  </a:extLst>
                </a:gridCol>
                <a:gridCol w="1636140">
                  <a:extLst>
                    <a:ext uri="{9D8B030D-6E8A-4147-A177-3AD203B41FA5}">
                      <a16:colId xmlns:a16="http://schemas.microsoft.com/office/drawing/2014/main" val="1039144435"/>
                    </a:ext>
                  </a:extLst>
                </a:gridCol>
                <a:gridCol w="1784844">
                  <a:extLst>
                    <a:ext uri="{9D8B030D-6E8A-4147-A177-3AD203B41FA5}">
                      <a16:colId xmlns:a16="http://schemas.microsoft.com/office/drawing/2014/main" val="350423917"/>
                    </a:ext>
                  </a:extLst>
                </a:gridCol>
                <a:gridCol w="3197944">
                  <a:extLst>
                    <a:ext uri="{9D8B030D-6E8A-4147-A177-3AD203B41FA5}">
                      <a16:colId xmlns:a16="http://schemas.microsoft.com/office/drawing/2014/main" val="2323045475"/>
                    </a:ext>
                  </a:extLst>
                </a:gridCol>
              </a:tblGrid>
              <a:tr h="370840">
                <a:tc>
                  <a:txBody>
                    <a:bodyPr/>
                    <a:lstStyle/>
                    <a:p>
                      <a:pPr algn="ctr"/>
                      <a:r>
                        <a:rPr lang="en-US" sz="2000" b="1" dirty="0"/>
                        <a:t>Dispersed Phase</a:t>
                      </a:r>
                    </a:p>
                  </a:txBody>
                  <a:tcPr>
                    <a:solidFill>
                      <a:srgbClr val="1F29FF"/>
                    </a:solidFill>
                  </a:tcPr>
                </a:tc>
                <a:tc>
                  <a:txBody>
                    <a:bodyPr/>
                    <a:lstStyle/>
                    <a:p>
                      <a:pPr algn="ctr"/>
                      <a:r>
                        <a:rPr lang="en-US" sz="2000" b="1" dirty="0"/>
                        <a:t>Continuous Phase</a:t>
                      </a:r>
                    </a:p>
                  </a:txBody>
                  <a:tcPr>
                    <a:solidFill>
                      <a:srgbClr val="1F29FF"/>
                    </a:solidFill>
                  </a:tcPr>
                </a:tc>
                <a:tc>
                  <a:txBody>
                    <a:bodyPr/>
                    <a:lstStyle/>
                    <a:p>
                      <a:pPr algn="ctr"/>
                      <a:r>
                        <a:rPr lang="en-US" sz="2000" b="1" dirty="0"/>
                        <a:t>Name</a:t>
                      </a:r>
                    </a:p>
                  </a:txBody>
                  <a:tcPr>
                    <a:solidFill>
                      <a:srgbClr val="1F29FF"/>
                    </a:solidFill>
                  </a:tcPr>
                </a:tc>
                <a:tc>
                  <a:txBody>
                    <a:bodyPr/>
                    <a:lstStyle/>
                    <a:p>
                      <a:pPr algn="ctr"/>
                      <a:r>
                        <a:rPr lang="en-US" sz="2000" b="1" dirty="0"/>
                        <a:t>Example</a:t>
                      </a:r>
                    </a:p>
                  </a:txBody>
                  <a:tcPr>
                    <a:solidFill>
                      <a:srgbClr val="1F29FF"/>
                    </a:solidFill>
                  </a:tcPr>
                </a:tc>
                <a:extLst>
                  <a:ext uri="{0D108BD9-81ED-4DB2-BD59-A6C34878D82A}">
                    <a16:rowId xmlns:a16="http://schemas.microsoft.com/office/drawing/2014/main" val="2826754773"/>
                  </a:ext>
                </a:extLst>
              </a:tr>
              <a:tr h="370840">
                <a:tc>
                  <a:txBody>
                    <a:bodyPr/>
                    <a:lstStyle/>
                    <a:p>
                      <a:pPr algn="ctr"/>
                      <a:r>
                        <a:rPr lang="en-US" b="1" dirty="0">
                          <a:solidFill>
                            <a:schemeClr val="bg1"/>
                          </a:solidFill>
                        </a:rPr>
                        <a:t>L/S</a:t>
                      </a:r>
                    </a:p>
                  </a:txBody>
                  <a:tcPr>
                    <a:solidFill>
                      <a:srgbClr val="00B0F0"/>
                    </a:solidFill>
                  </a:tcPr>
                </a:tc>
                <a:tc>
                  <a:txBody>
                    <a:bodyPr/>
                    <a:lstStyle/>
                    <a:p>
                      <a:pPr algn="ctr"/>
                      <a:r>
                        <a:rPr lang="en-US" b="1" dirty="0">
                          <a:solidFill>
                            <a:schemeClr val="bg1"/>
                          </a:solidFill>
                        </a:rPr>
                        <a:t>G</a:t>
                      </a:r>
                    </a:p>
                  </a:txBody>
                  <a:tcPr>
                    <a:solidFill>
                      <a:srgbClr val="00B0F0"/>
                    </a:solidFill>
                  </a:tcPr>
                </a:tc>
                <a:tc>
                  <a:txBody>
                    <a:bodyPr/>
                    <a:lstStyle/>
                    <a:p>
                      <a:pPr algn="ctr"/>
                      <a:r>
                        <a:rPr lang="en-US" b="1" dirty="0">
                          <a:solidFill>
                            <a:schemeClr val="bg1"/>
                          </a:solidFill>
                        </a:rPr>
                        <a:t>aerosol</a:t>
                      </a:r>
                    </a:p>
                  </a:txBody>
                  <a:tcPr>
                    <a:solidFill>
                      <a:srgbClr val="00B0F0"/>
                    </a:solidFill>
                  </a:tcPr>
                </a:tc>
                <a:tc>
                  <a:txBody>
                    <a:bodyPr/>
                    <a:lstStyle/>
                    <a:p>
                      <a:r>
                        <a:rPr lang="en-US" b="1" dirty="0">
                          <a:solidFill>
                            <a:schemeClr val="bg1"/>
                          </a:solidFill>
                        </a:rPr>
                        <a:t>Fog, hair spray, smoke</a:t>
                      </a:r>
                    </a:p>
                  </a:txBody>
                  <a:tcPr>
                    <a:solidFill>
                      <a:srgbClr val="00B0F0"/>
                    </a:solidFill>
                  </a:tcPr>
                </a:tc>
                <a:extLst>
                  <a:ext uri="{0D108BD9-81ED-4DB2-BD59-A6C34878D82A}">
                    <a16:rowId xmlns:a16="http://schemas.microsoft.com/office/drawing/2014/main" val="1773508134"/>
                  </a:ext>
                </a:extLst>
              </a:tr>
              <a:tr h="370840">
                <a:tc>
                  <a:txBody>
                    <a:bodyPr/>
                    <a:lstStyle/>
                    <a:p>
                      <a:pPr algn="ctr"/>
                      <a:r>
                        <a:rPr lang="en-US" b="1" dirty="0"/>
                        <a:t>G</a:t>
                      </a:r>
                    </a:p>
                  </a:txBody>
                  <a:tcPr/>
                </a:tc>
                <a:tc>
                  <a:txBody>
                    <a:bodyPr/>
                    <a:lstStyle/>
                    <a:p>
                      <a:pPr algn="ctr"/>
                      <a:r>
                        <a:rPr lang="en-US" b="1" dirty="0"/>
                        <a:t>L/S</a:t>
                      </a:r>
                    </a:p>
                  </a:txBody>
                  <a:tcPr/>
                </a:tc>
                <a:tc>
                  <a:txBody>
                    <a:bodyPr/>
                    <a:lstStyle/>
                    <a:p>
                      <a:pPr algn="ctr"/>
                      <a:r>
                        <a:rPr lang="en-US" b="1" dirty="0"/>
                        <a:t>foam</a:t>
                      </a:r>
                    </a:p>
                  </a:txBody>
                  <a:tcPr/>
                </a:tc>
                <a:tc>
                  <a:txBody>
                    <a:bodyPr/>
                    <a:lstStyle/>
                    <a:p>
                      <a:r>
                        <a:rPr lang="en-US" b="1" dirty="0"/>
                        <a:t>Beer froth, shaving foam </a:t>
                      </a:r>
                    </a:p>
                  </a:txBody>
                  <a:tcPr/>
                </a:tc>
                <a:extLst>
                  <a:ext uri="{0D108BD9-81ED-4DB2-BD59-A6C34878D82A}">
                    <a16:rowId xmlns:a16="http://schemas.microsoft.com/office/drawing/2014/main" val="132158407"/>
                  </a:ext>
                </a:extLst>
              </a:tr>
              <a:tr h="370840">
                <a:tc>
                  <a:txBody>
                    <a:bodyPr/>
                    <a:lstStyle/>
                    <a:p>
                      <a:pPr algn="ctr"/>
                      <a:r>
                        <a:rPr lang="en-US" b="1" dirty="0">
                          <a:solidFill>
                            <a:schemeClr val="bg1"/>
                          </a:solidFill>
                        </a:rPr>
                        <a:t>L</a:t>
                      </a:r>
                    </a:p>
                  </a:txBody>
                  <a:tcPr>
                    <a:solidFill>
                      <a:srgbClr val="00B0F0"/>
                    </a:solidFill>
                  </a:tcPr>
                </a:tc>
                <a:tc>
                  <a:txBody>
                    <a:bodyPr/>
                    <a:lstStyle/>
                    <a:p>
                      <a:pPr algn="ctr"/>
                      <a:r>
                        <a:rPr lang="en-US" b="1" dirty="0">
                          <a:solidFill>
                            <a:schemeClr val="bg1"/>
                          </a:solidFill>
                        </a:rPr>
                        <a:t>L/S</a:t>
                      </a:r>
                    </a:p>
                  </a:txBody>
                  <a:tcPr>
                    <a:solidFill>
                      <a:srgbClr val="00B0F0"/>
                    </a:solidFill>
                  </a:tcPr>
                </a:tc>
                <a:tc>
                  <a:txBody>
                    <a:bodyPr/>
                    <a:lstStyle/>
                    <a:p>
                      <a:pPr algn="ctr"/>
                      <a:r>
                        <a:rPr lang="en-US" b="1" dirty="0">
                          <a:solidFill>
                            <a:schemeClr val="bg1"/>
                          </a:solidFill>
                        </a:rPr>
                        <a:t>emulsion</a:t>
                      </a:r>
                    </a:p>
                  </a:txBody>
                  <a:tcPr>
                    <a:solidFill>
                      <a:srgbClr val="00B0F0"/>
                    </a:solidFill>
                  </a:tcPr>
                </a:tc>
                <a:tc>
                  <a:txBody>
                    <a:bodyPr/>
                    <a:lstStyle/>
                    <a:p>
                      <a:r>
                        <a:rPr lang="en-US" b="1" dirty="0">
                          <a:solidFill>
                            <a:schemeClr val="bg1"/>
                          </a:solidFill>
                        </a:rPr>
                        <a:t>Mayonnaise, salad dressing</a:t>
                      </a:r>
                    </a:p>
                  </a:txBody>
                  <a:tcPr>
                    <a:solidFill>
                      <a:srgbClr val="00B0F0"/>
                    </a:solidFill>
                  </a:tcPr>
                </a:tc>
                <a:extLst>
                  <a:ext uri="{0D108BD9-81ED-4DB2-BD59-A6C34878D82A}">
                    <a16:rowId xmlns:a16="http://schemas.microsoft.com/office/drawing/2014/main" val="3002053580"/>
                  </a:ext>
                </a:extLst>
              </a:tr>
              <a:tr h="370840">
                <a:tc>
                  <a:txBody>
                    <a:bodyPr/>
                    <a:lstStyle/>
                    <a:p>
                      <a:pPr algn="ctr"/>
                      <a:r>
                        <a:rPr lang="en-US" b="1" dirty="0"/>
                        <a:t>S</a:t>
                      </a:r>
                    </a:p>
                  </a:txBody>
                  <a:tcPr/>
                </a:tc>
                <a:tc>
                  <a:txBody>
                    <a:bodyPr/>
                    <a:lstStyle/>
                    <a:p>
                      <a:pPr algn="ctr"/>
                      <a:r>
                        <a:rPr lang="en-US" b="1" dirty="0"/>
                        <a:t>L</a:t>
                      </a:r>
                    </a:p>
                  </a:txBody>
                  <a:tcPr/>
                </a:tc>
                <a:tc>
                  <a:txBody>
                    <a:bodyPr/>
                    <a:lstStyle/>
                    <a:p>
                      <a:pPr algn="ctr"/>
                      <a:r>
                        <a:rPr lang="en-US" b="1" dirty="0"/>
                        <a:t>sol</a:t>
                      </a:r>
                    </a:p>
                  </a:txBody>
                  <a:tcPr/>
                </a:tc>
                <a:tc>
                  <a:txBody>
                    <a:bodyPr/>
                    <a:lstStyle/>
                    <a:p>
                      <a:r>
                        <a:rPr lang="en-US" b="1" dirty="0"/>
                        <a:t>Latex paint, tooth paste</a:t>
                      </a:r>
                    </a:p>
                  </a:txBody>
                  <a:tcPr/>
                </a:tc>
                <a:extLst>
                  <a:ext uri="{0D108BD9-81ED-4DB2-BD59-A6C34878D82A}">
                    <a16:rowId xmlns:a16="http://schemas.microsoft.com/office/drawing/2014/main" val="3839099023"/>
                  </a:ext>
                </a:extLst>
              </a:tr>
              <a:tr h="370840">
                <a:tc>
                  <a:txBody>
                    <a:bodyPr/>
                    <a:lstStyle/>
                    <a:p>
                      <a:pPr algn="ctr"/>
                      <a:r>
                        <a:rPr lang="en-US" b="1" dirty="0">
                          <a:solidFill>
                            <a:schemeClr val="bg1"/>
                          </a:solidFill>
                        </a:rPr>
                        <a:t>S</a:t>
                      </a:r>
                    </a:p>
                  </a:txBody>
                  <a:tcPr>
                    <a:solidFill>
                      <a:srgbClr val="00B0F0"/>
                    </a:solidFill>
                  </a:tcPr>
                </a:tc>
                <a:tc>
                  <a:txBody>
                    <a:bodyPr/>
                    <a:lstStyle/>
                    <a:p>
                      <a:pPr algn="ctr"/>
                      <a:r>
                        <a:rPr lang="en-US" b="1" dirty="0">
                          <a:solidFill>
                            <a:schemeClr val="bg1"/>
                          </a:solidFill>
                        </a:rPr>
                        <a:t>S</a:t>
                      </a:r>
                    </a:p>
                  </a:txBody>
                  <a:tcPr>
                    <a:solidFill>
                      <a:srgbClr val="00B0F0"/>
                    </a:solidFill>
                  </a:tcPr>
                </a:tc>
                <a:tc>
                  <a:txBody>
                    <a:bodyPr/>
                    <a:lstStyle/>
                    <a:p>
                      <a:pPr algn="ctr"/>
                      <a:r>
                        <a:rPr lang="en-US" b="1" dirty="0">
                          <a:solidFill>
                            <a:schemeClr val="bg1"/>
                          </a:solidFill>
                        </a:rPr>
                        <a:t>solid suspension</a:t>
                      </a:r>
                    </a:p>
                  </a:txBody>
                  <a:tcPr>
                    <a:solidFill>
                      <a:srgbClr val="00B0F0"/>
                    </a:solidFill>
                  </a:tcPr>
                </a:tc>
                <a:tc>
                  <a:txBody>
                    <a:bodyPr/>
                    <a:lstStyle/>
                    <a:p>
                      <a:r>
                        <a:rPr lang="en-US" b="1" dirty="0">
                          <a:solidFill>
                            <a:schemeClr val="bg1"/>
                          </a:solidFill>
                        </a:rPr>
                        <a:t>Pearl, mineral rocks</a:t>
                      </a:r>
                    </a:p>
                  </a:txBody>
                  <a:tcPr>
                    <a:solidFill>
                      <a:srgbClr val="00B0F0"/>
                    </a:solidFill>
                  </a:tcPr>
                </a:tc>
                <a:extLst>
                  <a:ext uri="{0D108BD9-81ED-4DB2-BD59-A6C34878D82A}">
                    <a16:rowId xmlns:a16="http://schemas.microsoft.com/office/drawing/2014/main" val="2291192497"/>
                  </a:ext>
                </a:extLst>
              </a:tr>
            </a:tbl>
          </a:graphicData>
        </a:graphic>
      </p:graphicFrame>
    </p:spTree>
    <p:extLst>
      <p:ext uri="{BB962C8B-B14F-4D97-AF65-F5344CB8AC3E}">
        <p14:creationId xmlns:p14="http://schemas.microsoft.com/office/powerpoint/2010/main" val="1568637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8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2">
            <a:extLst>
              <a:ext uri="{FF2B5EF4-FFF2-40B4-BE49-F238E27FC236}">
                <a16:creationId xmlns:a16="http://schemas.microsoft.com/office/drawing/2014/main" id="{25C7BA79-2C17-5E49-95AC-FE01703918DB}"/>
              </a:ext>
            </a:extLst>
          </p:cNvPr>
          <p:cNvSpPr txBox="1">
            <a:spLocks noChangeArrowheads="1"/>
          </p:cNvSpPr>
          <p:nvPr/>
        </p:nvSpPr>
        <p:spPr bwMode="auto">
          <a:xfrm>
            <a:off x="990600" y="131536"/>
            <a:ext cx="7239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3600" dirty="0">
                <a:solidFill>
                  <a:srgbClr val="EB00E7"/>
                </a:solidFill>
                <a:latin typeface="Arial Black" panose="020B0604020202020204" pitchFamily="34" charset="0"/>
              </a:rPr>
              <a:t>Interfacial Area of Colloids</a:t>
            </a:r>
            <a:endParaRPr lang="en-GB" altLang="en-US" sz="3600" dirty="0">
              <a:solidFill>
                <a:srgbClr val="EB00E7"/>
              </a:solidFill>
            </a:endParaRPr>
          </a:p>
        </p:txBody>
      </p:sp>
      <p:grpSp>
        <p:nvGrpSpPr>
          <p:cNvPr id="3" name="Group 2">
            <a:extLst>
              <a:ext uri="{FF2B5EF4-FFF2-40B4-BE49-F238E27FC236}">
                <a16:creationId xmlns:a16="http://schemas.microsoft.com/office/drawing/2014/main" id="{6C1B0657-FE85-2C41-AFBC-FAB6915FF031}"/>
              </a:ext>
            </a:extLst>
          </p:cNvPr>
          <p:cNvGrpSpPr/>
          <p:nvPr/>
        </p:nvGrpSpPr>
        <p:grpSpPr>
          <a:xfrm>
            <a:off x="7294290" y="927249"/>
            <a:ext cx="935310" cy="917575"/>
            <a:chOff x="6877050" y="908050"/>
            <a:chExt cx="1371600" cy="1371600"/>
          </a:xfrm>
        </p:grpSpPr>
        <p:sp>
          <p:nvSpPr>
            <p:cNvPr id="28674" name="Oval 3">
              <a:extLst>
                <a:ext uri="{FF2B5EF4-FFF2-40B4-BE49-F238E27FC236}">
                  <a16:creationId xmlns:a16="http://schemas.microsoft.com/office/drawing/2014/main" id="{3ADB75DF-85CF-9F40-BC50-D8DFC2CA77B6}"/>
                </a:ext>
              </a:extLst>
            </p:cNvPr>
            <p:cNvSpPr>
              <a:spLocks noChangeArrowheads="1"/>
            </p:cNvSpPr>
            <p:nvPr/>
          </p:nvSpPr>
          <p:spPr bwMode="auto">
            <a:xfrm>
              <a:off x="6877050" y="908050"/>
              <a:ext cx="1371600" cy="1371600"/>
            </a:xfrm>
            <a:prstGeom prst="ellipse">
              <a:avLst/>
            </a:prstGeom>
            <a:solidFill>
              <a:srgbClr val="00B0F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28675" name="Line 4">
              <a:extLst>
                <a:ext uri="{FF2B5EF4-FFF2-40B4-BE49-F238E27FC236}">
                  <a16:creationId xmlns:a16="http://schemas.microsoft.com/office/drawing/2014/main" id="{3E453043-A274-E640-A85B-475F39790D7B}"/>
                </a:ext>
              </a:extLst>
            </p:cNvPr>
            <p:cNvSpPr>
              <a:spLocks noChangeShapeType="1"/>
            </p:cNvSpPr>
            <p:nvPr/>
          </p:nvSpPr>
          <p:spPr bwMode="auto">
            <a:xfrm flipV="1">
              <a:off x="7543800" y="1125538"/>
              <a:ext cx="457200" cy="53340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solidFill>
                  <a:srgbClr val="FFFF00"/>
                </a:solidFill>
              </a:endParaRPr>
            </a:p>
          </p:txBody>
        </p:sp>
        <p:sp>
          <p:nvSpPr>
            <p:cNvPr id="28676" name="Text Box 5">
              <a:extLst>
                <a:ext uri="{FF2B5EF4-FFF2-40B4-BE49-F238E27FC236}">
                  <a16:creationId xmlns:a16="http://schemas.microsoft.com/office/drawing/2014/main" id="{C4611AD6-2C49-9043-8BB6-0631003C001D}"/>
                </a:ext>
              </a:extLst>
            </p:cNvPr>
            <p:cNvSpPr txBox="1">
              <a:spLocks noChangeArrowheads="1"/>
            </p:cNvSpPr>
            <p:nvPr/>
          </p:nvSpPr>
          <p:spPr bwMode="auto">
            <a:xfrm>
              <a:off x="7620000" y="13414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i="1">
                  <a:solidFill>
                    <a:srgbClr val="FFFF00"/>
                  </a:solidFill>
                  <a:latin typeface="Arial" panose="020B0604020202020204" pitchFamily="34" charset="0"/>
                </a:rPr>
                <a:t>r</a:t>
              </a:r>
              <a:endParaRPr lang="en-GB" altLang="en-US" sz="2400">
                <a:solidFill>
                  <a:srgbClr val="FFFF00"/>
                </a:solidFill>
              </a:endParaRPr>
            </a:p>
          </p:txBody>
        </p:sp>
      </p:grpSp>
      <p:sp>
        <p:nvSpPr>
          <p:cNvPr id="28677" name="Text Box 6">
            <a:extLst>
              <a:ext uri="{FF2B5EF4-FFF2-40B4-BE49-F238E27FC236}">
                <a16:creationId xmlns:a16="http://schemas.microsoft.com/office/drawing/2014/main" id="{FD049D4E-6F1B-D443-9A08-F08DF2CF2465}"/>
              </a:ext>
            </a:extLst>
          </p:cNvPr>
          <p:cNvSpPr txBox="1">
            <a:spLocks noChangeArrowheads="1"/>
          </p:cNvSpPr>
          <p:nvPr/>
        </p:nvSpPr>
        <p:spPr bwMode="auto">
          <a:xfrm>
            <a:off x="609600" y="947206"/>
            <a:ext cx="4178424"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000" dirty="0">
                <a:latin typeface="Arial" panose="020B0604020202020204" pitchFamily="34" charset="0"/>
              </a:rPr>
              <a:t>For a spherical particle, the ratio of surface area (</a:t>
            </a:r>
            <a:r>
              <a:rPr lang="en-GB" altLang="en-US" sz="2000" i="1" dirty="0">
                <a:latin typeface="Arial" panose="020B0604020202020204" pitchFamily="34" charset="0"/>
              </a:rPr>
              <a:t>A</a:t>
            </a:r>
            <a:r>
              <a:rPr lang="en-GB" altLang="en-US" sz="2000" dirty="0">
                <a:latin typeface="Arial" panose="020B0604020202020204" pitchFamily="34" charset="0"/>
              </a:rPr>
              <a:t>) to volume (</a:t>
            </a:r>
            <a:r>
              <a:rPr lang="en-GB" altLang="en-US" sz="2000" i="1" dirty="0">
                <a:latin typeface="Arial" panose="020B0604020202020204" pitchFamily="34" charset="0"/>
              </a:rPr>
              <a:t>V</a:t>
            </a:r>
            <a:r>
              <a:rPr lang="en-GB" altLang="en-US" sz="2000" dirty="0">
                <a:latin typeface="Arial" panose="020B0604020202020204" pitchFamily="34" charset="0"/>
              </a:rPr>
              <a:t>) is:</a:t>
            </a:r>
            <a:endParaRPr lang="en-GB" altLang="en-US" sz="2400" dirty="0"/>
          </a:p>
        </p:txBody>
      </p:sp>
      <p:graphicFrame>
        <p:nvGraphicFramePr>
          <p:cNvPr id="28678" name="Object 2">
            <a:extLst>
              <a:ext uri="{FF2B5EF4-FFF2-40B4-BE49-F238E27FC236}">
                <a16:creationId xmlns:a16="http://schemas.microsoft.com/office/drawing/2014/main" id="{09F0A1D2-83E2-FF44-9EF8-0BBCB2F21EC3}"/>
              </a:ext>
            </a:extLst>
          </p:cNvPr>
          <p:cNvGraphicFramePr>
            <a:graphicFrameLocks noChangeAspect="1"/>
          </p:cNvGraphicFramePr>
          <p:nvPr/>
        </p:nvGraphicFramePr>
        <p:xfrm>
          <a:off x="5242689" y="1063774"/>
          <a:ext cx="1477962" cy="720725"/>
        </p:xfrm>
        <a:graphic>
          <a:graphicData uri="http://schemas.openxmlformats.org/presentationml/2006/ole">
            <mc:AlternateContent xmlns:mc="http://schemas.openxmlformats.org/markup-compatibility/2006">
              <mc:Choice xmlns:v="urn:schemas-microsoft-com:vml" Requires="v">
                <p:oleObj spid="_x0000_s132103" name="Equation" r:id="rId3" imgW="990600" imgH="469900" progId="Equation.3">
                  <p:embed/>
                </p:oleObj>
              </mc:Choice>
              <mc:Fallback>
                <p:oleObj name="Equation" r:id="rId3" imgW="990600" imgH="469900" progId="Equation.3">
                  <p:embed/>
                  <p:pic>
                    <p:nvPicPr>
                      <p:cNvPr id="28678" name="Object 2">
                        <a:extLst>
                          <a:ext uri="{FF2B5EF4-FFF2-40B4-BE49-F238E27FC236}">
                            <a16:creationId xmlns:a16="http://schemas.microsoft.com/office/drawing/2014/main" id="{09F0A1D2-83E2-FF44-9EF8-0BBCB2F21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2689" y="1063774"/>
                        <a:ext cx="1477962"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8679" name="Text Box 9">
            <a:extLst>
              <a:ext uri="{FF2B5EF4-FFF2-40B4-BE49-F238E27FC236}">
                <a16:creationId xmlns:a16="http://schemas.microsoft.com/office/drawing/2014/main" id="{2CE0F323-A19A-4842-A013-D3C58D764442}"/>
              </a:ext>
            </a:extLst>
          </p:cNvPr>
          <p:cNvSpPr txBox="1">
            <a:spLocks noChangeArrowheads="1"/>
          </p:cNvSpPr>
          <p:nvPr/>
        </p:nvSpPr>
        <p:spPr bwMode="auto">
          <a:xfrm>
            <a:off x="593725" y="1951029"/>
            <a:ext cx="7924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000" dirty="0">
                <a:solidFill>
                  <a:schemeClr val="accent2"/>
                </a:solidFill>
                <a:latin typeface="Arial" panose="020B0604020202020204" pitchFamily="34" charset="0"/>
              </a:rPr>
              <a:t>Thus, with smaller particles, the interface becomes more significant.  A greater fraction of molecules is near the surface.</a:t>
            </a:r>
            <a:endParaRPr lang="en-GB" altLang="en-US" sz="2400" dirty="0"/>
          </a:p>
        </p:txBody>
      </p:sp>
      <p:grpSp>
        <p:nvGrpSpPr>
          <p:cNvPr id="2" name="Group 23">
            <a:extLst>
              <a:ext uri="{FF2B5EF4-FFF2-40B4-BE49-F238E27FC236}">
                <a16:creationId xmlns:a16="http://schemas.microsoft.com/office/drawing/2014/main" id="{CF678ACB-0C07-2541-90BC-CF0B27E077A7}"/>
              </a:ext>
            </a:extLst>
          </p:cNvPr>
          <p:cNvGrpSpPr>
            <a:grpSpLocks/>
          </p:cNvGrpSpPr>
          <p:nvPr/>
        </p:nvGrpSpPr>
        <p:grpSpPr bwMode="auto">
          <a:xfrm>
            <a:off x="381000" y="2497138"/>
            <a:ext cx="8458200" cy="4208463"/>
            <a:chOff x="240" y="1573"/>
            <a:chExt cx="5328" cy="2651"/>
          </a:xfrm>
        </p:grpSpPr>
        <p:sp>
          <p:nvSpPr>
            <p:cNvPr id="28681" name="Text Box 10">
              <a:extLst>
                <a:ext uri="{FF2B5EF4-FFF2-40B4-BE49-F238E27FC236}">
                  <a16:creationId xmlns:a16="http://schemas.microsoft.com/office/drawing/2014/main" id="{0A695902-17D1-9546-AC92-FCB5150CFFAA}"/>
                </a:ext>
              </a:extLst>
            </p:cNvPr>
            <p:cNvSpPr txBox="1">
              <a:spLocks noChangeArrowheads="1"/>
            </p:cNvSpPr>
            <p:nvPr/>
          </p:nvSpPr>
          <p:spPr bwMode="auto">
            <a:xfrm>
              <a:off x="374" y="1823"/>
              <a:ext cx="47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000" dirty="0">
                  <a:latin typeface="Arial" panose="020B0604020202020204" pitchFamily="34" charset="0"/>
                </a:rPr>
                <a:t>Consider a 1 cm</a:t>
              </a:r>
              <a:r>
                <a:rPr lang="en-GB" altLang="en-US" sz="2000" baseline="30000" dirty="0">
                  <a:latin typeface="Arial" panose="020B0604020202020204" pitchFamily="34" charset="0"/>
                </a:rPr>
                <a:t>3</a:t>
              </a:r>
              <a:r>
                <a:rPr lang="en-GB" altLang="en-US" sz="2000" dirty="0">
                  <a:latin typeface="Arial" panose="020B0604020202020204" pitchFamily="34" charset="0"/>
                </a:rPr>
                <a:t> phase dispersed in a continuous medium:</a:t>
              </a:r>
              <a:endParaRPr lang="en-GB" altLang="en-US" sz="2400" dirty="0"/>
            </a:p>
          </p:txBody>
        </p:sp>
        <p:sp>
          <p:nvSpPr>
            <p:cNvPr id="28682" name="Text Box 11">
              <a:extLst>
                <a:ext uri="{FF2B5EF4-FFF2-40B4-BE49-F238E27FC236}">
                  <a16:creationId xmlns:a16="http://schemas.microsoft.com/office/drawing/2014/main" id="{BEC64255-7D91-C545-84EF-C5572316B105}"/>
                </a:ext>
              </a:extLst>
            </p:cNvPr>
            <p:cNvSpPr txBox="1">
              <a:spLocks noChangeArrowheads="1"/>
            </p:cNvSpPr>
            <p:nvPr/>
          </p:nvSpPr>
          <p:spPr bwMode="auto">
            <a:xfrm>
              <a:off x="240" y="2125"/>
              <a:ext cx="5328" cy="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1800" u="sng" dirty="0">
                  <a:latin typeface="Arial" panose="020B0604020202020204" pitchFamily="34" charset="0"/>
                </a:rPr>
                <a:t>No. particles	Particle volume(m</a:t>
              </a:r>
              <a:r>
                <a:rPr lang="en-GB" altLang="en-US" sz="1800" baseline="30000" dirty="0">
                  <a:latin typeface="Arial" panose="020B0604020202020204" pitchFamily="34" charset="0"/>
                </a:rPr>
                <a:t>3</a:t>
              </a:r>
              <a:r>
                <a:rPr lang="en-GB" altLang="en-US" sz="1800" u="sng" dirty="0">
                  <a:latin typeface="Arial" panose="020B0604020202020204" pitchFamily="34" charset="0"/>
                </a:rPr>
                <a:t>)   Edge length (m)     Total surface area(m</a:t>
              </a:r>
              <a:r>
                <a:rPr lang="en-GB" altLang="en-US" sz="1800" u="sng" baseline="30000" dirty="0">
                  <a:latin typeface="Arial" panose="020B0604020202020204" pitchFamily="34" charset="0"/>
                </a:rPr>
                <a:t>2</a:t>
              </a:r>
              <a:r>
                <a:rPr lang="en-GB" altLang="en-US" sz="1800" u="sng" dirty="0">
                  <a:latin typeface="Arial" panose="020B0604020202020204" pitchFamily="34" charset="0"/>
                </a:rPr>
                <a:t>)</a:t>
              </a:r>
              <a:endParaRPr lang="en-GB" altLang="en-US" sz="1800" dirty="0">
                <a:latin typeface="Arial" panose="020B0604020202020204" pitchFamily="34" charset="0"/>
              </a:endParaRPr>
            </a:p>
            <a:p>
              <a:pPr>
                <a:spcBef>
                  <a:spcPct val="50000"/>
                </a:spcBef>
                <a:buFontTx/>
                <a:buNone/>
              </a:pPr>
              <a:r>
                <a:rPr lang="en-GB" altLang="en-US" sz="1800" dirty="0">
                  <a:latin typeface="Arial" panose="020B0604020202020204" pitchFamily="34" charset="0"/>
                </a:rPr>
                <a:t>         1			10</a:t>
              </a:r>
              <a:r>
                <a:rPr lang="en-GB" altLang="en-US" sz="1800" baseline="30000" dirty="0">
                  <a:latin typeface="Arial" panose="020B0604020202020204" pitchFamily="34" charset="0"/>
                </a:rPr>
                <a:t>-6</a:t>
              </a:r>
              <a:r>
                <a:rPr lang="en-GB" altLang="en-US" sz="1800" dirty="0">
                  <a:latin typeface="Arial" panose="020B0604020202020204" pitchFamily="34" charset="0"/>
                </a:rPr>
                <a:t>		10</a:t>
              </a:r>
              <a:r>
                <a:rPr lang="en-GB" altLang="en-US" sz="1800" baseline="30000" dirty="0">
                  <a:latin typeface="Arial" panose="020B0604020202020204" pitchFamily="34" charset="0"/>
                </a:rPr>
                <a:t>-2</a:t>
              </a:r>
              <a:r>
                <a:rPr lang="en-GB" altLang="en-US" sz="1800" dirty="0">
                  <a:latin typeface="Arial" panose="020B0604020202020204" pitchFamily="34" charset="0"/>
                </a:rPr>
                <a:t>		0.0006</a:t>
              </a:r>
            </a:p>
            <a:p>
              <a:pPr>
                <a:spcBef>
                  <a:spcPct val="50000"/>
                </a:spcBef>
                <a:buFontTx/>
                <a:buNone/>
              </a:pPr>
              <a:r>
                <a:rPr lang="en-GB" altLang="en-US" sz="1800" dirty="0">
                  <a:latin typeface="Arial" panose="020B0604020202020204" pitchFamily="34" charset="0"/>
                </a:rPr>
                <a:t>        10</a:t>
              </a:r>
              <a:r>
                <a:rPr lang="en-GB" altLang="en-US" sz="1800" baseline="30000" dirty="0">
                  <a:latin typeface="Arial" panose="020B0604020202020204" pitchFamily="34" charset="0"/>
                </a:rPr>
                <a:t>3</a:t>
              </a:r>
              <a:r>
                <a:rPr lang="en-GB" altLang="en-US" sz="1800" dirty="0">
                  <a:latin typeface="Arial" panose="020B0604020202020204" pitchFamily="34" charset="0"/>
                </a:rPr>
                <a:t>			10</a:t>
              </a:r>
              <a:r>
                <a:rPr lang="en-GB" altLang="en-US" sz="1800" baseline="30000" dirty="0">
                  <a:latin typeface="Arial" panose="020B0604020202020204" pitchFamily="34" charset="0"/>
                </a:rPr>
                <a:t>-9</a:t>
              </a:r>
              <a:r>
                <a:rPr lang="en-GB" altLang="en-US" sz="1800" dirty="0">
                  <a:latin typeface="Arial" panose="020B0604020202020204" pitchFamily="34" charset="0"/>
                </a:rPr>
                <a:t>		10</a:t>
              </a:r>
              <a:r>
                <a:rPr lang="en-GB" altLang="en-US" sz="1800" baseline="30000" dirty="0">
                  <a:latin typeface="Arial" panose="020B0604020202020204" pitchFamily="34" charset="0"/>
                </a:rPr>
                <a:t>-3</a:t>
              </a:r>
              <a:r>
                <a:rPr lang="en-GB" altLang="en-US" sz="1800" dirty="0">
                  <a:latin typeface="Arial" panose="020B0604020202020204" pitchFamily="34" charset="0"/>
                </a:rPr>
                <a:t>		0.006</a:t>
              </a:r>
            </a:p>
            <a:p>
              <a:pPr>
                <a:spcBef>
                  <a:spcPct val="50000"/>
                </a:spcBef>
                <a:buFontTx/>
                <a:buNone/>
              </a:pPr>
              <a:r>
                <a:rPr lang="en-GB" altLang="en-US" sz="1800" dirty="0">
                  <a:latin typeface="Arial" panose="020B0604020202020204" pitchFamily="34" charset="0"/>
                </a:rPr>
                <a:t>        10</a:t>
              </a:r>
              <a:r>
                <a:rPr lang="en-GB" altLang="en-US" sz="1800" baseline="30000" dirty="0">
                  <a:latin typeface="Arial" panose="020B0604020202020204" pitchFamily="34" charset="0"/>
                </a:rPr>
                <a:t>6</a:t>
              </a:r>
              <a:r>
                <a:rPr lang="en-GB" altLang="en-US" sz="1800" dirty="0">
                  <a:latin typeface="Arial" panose="020B0604020202020204" pitchFamily="34" charset="0"/>
                </a:rPr>
                <a:t>			10</a:t>
              </a:r>
              <a:r>
                <a:rPr lang="en-GB" altLang="en-US" sz="1800" baseline="30000" dirty="0">
                  <a:latin typeface="Arial" panose="020B0604020202020204" pitchFamily="34" charset="0"/>
                </a:rPr>
                <a:t>-12</a:t>
              </a:r>
              <a:r>
                <a:rPr lang="en-GB" altLang="en-US" sz="1800" dirty="0">
                  <a:latin typeface="Arial" panose="020B0604020202020204" pitchFamily="34" charset="0"/>
                </a:rPr>
                <a:t>		10</a:t>
              </a:r>
              <a:r>
                <a:rPr lang="en-GB" altLang="en-US" sz="1800" baseline="30000" dirty="0">
                  <a:latin typeface="Arial" panose="020B0604020202020204" pitchFamily="34" charset="0"/>
                </a:rPr>
                <a:t>-4</a:t>
              </a:r>
              <a:r>
                <a:rPr lang="en-GB" altLang="en-US" sz="1800" dirty="0">
                  <a:latin typeface="Arial" panose="020B0604020202020204" pitchFamily="34" charset="0"/>
                </a:rPr>
                <a:t>		0.06</a:t>
              </a:r>
            </a:p>
            <a:p>
              <a:pPr>
                <a:spcBef>
                  <a:spcPct val="50000"/>
                </a:spcBef>
                <a:buFontTx/>
                <a:buNone/>
              </a:pPr>
              <a:r>
                <a:rPr lang="en-GB" altLang="en-US" sz="1800" dirty="0">
                  <a:latin typeface="Arial" panose="020B0604020202020204" pitchFamily="34" charset="0"/>
                </a:rPr>
                <a:t>        10</a:t>
              </a:r>
              <a:r>
                <a:rPr lang="en-GB" altLang="en-US" sz="1800" baseline="30000" dirty="0">
                  <a:latin typeface="Arial" panose="020B0604020202020204" pitchFamily="34" charset="0"/>
                </a:rPr>
                <a:t>9</a:t>
              </a:r>
              <a:r>
                <a:rPr lang="en-GB" altLang="en-US" sz="1800" dirty="0">
                  <a:latin typeface="Arial" panose="020B0604020202020204" pitchFamily="34" charset="0"/>
                </a:rPr>
                <a:t>			10</a:t>
              </a:r>
              <a:r>
                <a:rPr lang="en-GB" altLang="en-US" sz="1800" baseline="30000" dirty="0">
                  <a:latin typeface="Arial" panose="020B0604020202020204" pitchFamily="34" charset="0"/>
                </a:rPr>
                <a:t>-15</a:t>
              </a:r>
              <a:r>
                <a:rPr lang="en-GB" altLang="en-US" sz="1800" dirty="0">
                  <a:latin typeface="Arial" panose="020B0604020202020204" pitchFamily="34" charset="0"/>
                </a:rPr>
                <a:t>		10</a:t>
              </a:r>
              <a:r>
                <a:rPr lang="en-GB" altLang="en-US" sz="1800" baseline="30000" dirty="0">
                  <a:latin typeface="Arial" panose="020B0604020202020204" pitchFamily="34" charset="0"/>
                </a:rPr>
                <a:t>-5</a:t>
              </a:r>
              <a:r>
                <a:rPr lang="en-GB" altLang="en-US" sz="1800" dirty="0">
                  <a:latin typeface="Arial" panose="020B0604020202020204" pitchFamily="34" charset="0"/>
                </a:rPr>
                <a:t>		0.6</a:t>
              </a:r>
            </a:p>
            <a:p>
              <a:pPr>
                <a:spcBef>
                  <a:spcPct val="50000"/>
                </a:spcBef>
                <a:buFontTx/>
                <a:buNone/>
              </a:pPr>
              <a:r>
                <a:rPr lang="en-GB" altLang="en-US" sz="1800" dirty="0">
                  <a:latin typeface="Arial" panose="020B0604020202020204" pitchFamily="34" charset="0"/>
                </a:rPr>
                <a:t>        10</a:t>
              </a:r>
              <a:r>
                <a:rPr lang="en-GB" altLang="en-US" sz="1800" baseline="30000" dirty="0">
                  <a:latin typeface="Arial" panose="020B0604020202020204" pitchFamily="34" charset="0"/>
                </a:rPr>
                <a:t>12</a:t>
              </a:r>
              <a:r>
                <a:rPr lang="en-GB" altLang="en-US" sz="1800" dirty="0">
                  <a:latin typeface="Arial" panose="020B0604020202020204" pitchFamily="34" charset="0"/>
                </a:rPr>
                <a:t>		10</a:t>
              </a:r>
              <a:r>
                <a:rPr lang="en-GB" altLang="en-US" sz="1800" baseline="30000" dirty="0">
                  <a:latin typeface="Arial" panose="020B0604020202020204" pitchFamily="34" charset="0"/>
                </a:rPr>
                <a:t>-18</a:t>
              </a:r>
              <a:r>
                <a:rPr lang="en-GB" altLang="en-US" sz="1800" dirty="0">
                  <a:latin typeface="Arial" panose="020B0604020202020204" pitchFamily="34" charset="0"/>
                </a:rPr>
                <a:t>		10</a:t>
              </a:r>
              <a:r>
                <a:rPr lang="en-GB" altLang="en-US" sz="1800" baseline="30000" dirty="0">
                  <a:latin typeface="Arial" panose="020B0604020202020204" pitchFamily="34" charset="0"/>
                </a:rPr>
                <a:t>-6</a:t>
              </a:r>
              <a:r>
                <a:rPr lang="en-GB" altLang="en-US" sz="1800" dirty="0">
                  <a:latin typeface="Arial" panose="020B0604020202020204" pitchFamily="34" charset="0"/>
                </a:rPr>
                <a:t>		6.0</a:t>
              </a:r>
            </a:p>
            <a:p>
              <a:pPr>
                <a:spcBef>
                  <a:spcPct val="50000"/>
                </a:spcBef>
                <a:buFontTx/>
                <a:buNone/>
              </a:pPr>
              <a:r>
                <a:rPr lang="en-GB" altLang="en-US" sz="1800" dirty="0">
                  <a:latin typeface="Arial" panose="020B0604020202020204" pitchFamily="34" charset="0"/>
                </a:rPr>
                <a:t>        10</a:t>
              </a:r>
              <a:r>
                <a:rPr lang="en-GB" altLang="en-US" sz="1800" baseline="30000" dirty="0">
                  <a:latin typeface="Arial" panose="020B0604020202020204" pitchFamily="34" charset="0"/>
                </a:rPr>
                <a:t>15</a:t>
              </a:r>
              <a:r>
                <a:rPr lang="en-GB" altLang="en-US" sz="1800" dirty="0">
                  <a:latin typeface="Arial" panose="020B0604020202020204" pitchFamily="34" charset="0"/>
                </a:rPr>
                <a:t>		10</a:t>
              </a:r>
              <a:r>
                <a:rPr lang="en-GB" altLang="en-US" sz="1800" baseline="30000" dirty="0">
                  <a:latin typeface="Arial" panose="020B0604020202020204" pitchFamily="34" charset="0"/>
                </a:rPr>
                <a:t>-21</a:t>
              </a:r>
              <a:r>
                <a:rPr lang="en-GB" altLang="en-US" sz="1800" dirty="0">
                  <a:latin typeface="Arial" panose="020B0604020202020204" pitchFamily="34" charset="0"/>
                </a:rPr>
                <a:t>		10</a:t>
              </a:r>
              <a:r>
                <a:rPr lang="en-GB" altLang="en-US" sz="1800" baseline="30000" dirty="0">
                  <a:latin typeface="Arial" panose="020B0604020202020204" pitchFamily="34" charset="0"/>
                </a:rPr>
                <a:t>-7</a:t>
              </a:r>
              <a:r>
                <a:rPr lang="en-GB" altLang="en-US" sz="1800" dirty="0">
                  <a:latin typeface="Arial" panose="020B0604020202020204" pitchFamily="34" charset="0"/>
                </a:rPr>
                <a:t>		60</a:t>
              </a:r>
            </a:p>
            <a:p>
              <a:pPr>
                <a:spcBef>
                  <a:spcPct val="50000"/>
                </a:spcBef>
                <a:buFontTx/>
                <a:buNone/>
              </a:pPr>
              <a:r>
                <a:rPr lang="en-GB" altLang="en-US" sz="1800" dirty="0">
                  <a:latin typeface="Arial" panose="020B0604020202020204" pitchFamily="34" charset="0"/>
                </a:rPr>
                <a:t>         10</a:t>
              </a:r>
              <a:r>
                <a:rPr lang="en-GB" altLang="en-US" sz="1800" baseline="30000" dirty="0">
                  <a:latin typeface="Arial" panose="020B0604020202020204" pitchFamily="34" charset="0"/>
                </a:rPr>
                <a:t>18</a:t>
              </a:r>
              <a:r>
                <a:rPr lang="en-GB" altLang="en-US" sz="1800" dirty="0">
                  <a:latin typeface="Arial" panose="020B0604020202020204" pitchFamily="34" charset="0"/>
                </a:rPr>
                <a:t>		10</a:t>
              </a:r>
              <a:r>
                <a:rPr lang="en-GB" altLang="en-US" sz="1800" baseline="30000" dirty="0">
                  <a:latin typeface="Arial" panose="020B0604020202020204" pitchFamily="34" charset="0"/>
                </a:rPr>
                <a:t>-24</a:t>
              </a:r>
              <a:r>
                <a:rPr lang="en-GB" altLang="en-US" sz="1800" dirty="0">
                  <a:latin typeface="Arial" panose="020B0604020202020204" pitchFamily="34" charset="0"/>
                </a:rPr>
                <a:t>		10</a:t>
              </a:r>
              <a:r>
                <a:rPr lang="en-GB" altLang="en-US" sz="1800" baseline="30000" dirty="0">
                  <a:latin typeface="Arial" panose="020B0604020202020204" pitchFamily="34" charset="0"/>
                </a:rPr>
                <a:t>-8</a:t>
              </a:r>
              <a:r>
                <a:rPr lang="en-GB" altLang="en-US" sz="1800" dirty="0">
                  <a:latin typeface="Arial" panose="020B0604020202020204" pitchFamily="34" charset="0"/>
                </a:rPr>
                <a:t>		600</a:t>
              </a:r>
              <a:r>
                <a:rPr lang="en-GB" altLang="en-US" sz="2400" dirty="0"/>
                <a:t>                                     </a:t>
              </a:r>
            </a:p>
          </p:txBody>
        </p:sp>
        <p:sp>
          <p:nvSpPr>
            <p:cNvPr id="28683" name="AutoShape 12">
              <a:extLst>
                <a:ext uri="{FF2B5EF4-FFF2-40B4-BE49-F238E27FC236}">
                  <a16:creationId xmlns:a16="http://schemas.microsoft.com/office/drawing/2014/main" id="{3186171B-BC8D-104C-AB28-81CB3A91125B}"/>
                </a:ext>
              </a:extLst>
            </p:cNvPr>
            <p:cNvSpPr>
              <a:spLocks noChangeArrowheads="1"/>
            </p:cNvSpPr>
            <p:nvPr/>
          </p:nvSpPr>
          <p:spPr bwMode="auto">
            <a:xfrm>
              <a:off x="4838" y="1573"/>
              <a:ext cx="528" cy="528"/>
            </a:xfrm>
            <a:prstGeom prst="cube">
              <a:avLst>
                <a:gd name="adj" fmla="val 25000"/>
              </a:avLst>
            </a:prstGeom>
            <a:solidFill>
              <a:srgbClr val="00B0F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28684" name="AutoShape 14">
              <a:extLst>
                <a:ext uri="{FF2B5EF4-FFF2-40B4-BE49-F238E27FC236}">
                  <a16:creationId xmlns:a16="http://schemas.microsoft.com/office/drawing/2014/main" id="{66F067B0-B49B-BE49-BA61-3E5173463095}"/>
                </a:ext>
              </a:extLst>
            </p:cNvPr>
            <p:cNvSpPr>
              <a:spLocks noChangeArrowheads="1"/>
            </p:cNvSpPr>
            <p:nvPr/>
          </p:nvSpPr>
          <p:spPr bwMode="auto">
            <a:xfrm>
              <a:off x="1056" y="3936"/>
              <a:ext cx="96" cy="96"/>
            </a:xfrm>
            <a:prstGeom prst="cube">
              <a:avLst>
                <a:gd name="adj" fmla="val 25000"/>
              </a:avLst>
            </a:prstGeom>
            <a:solidFill>
              <a:srgbClr val="00B0F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28685" name="AutoShape 17">
              <a:extLst>
                <a:ext uri="{FF2B5EF4-FFF2-40B4-BE49-F238E27FC236}">
                  <a16:creationId xmlns:a16="http://schemas.microsoft.com/office/drawing/2014/main" id="{DE80C599-DB75-274B-8D99-2502048D31BB}"/>
                </a:ext>
              </a:extLst>
            </p:cNvPr>
            <p:cNvSpPr>
              <a:spLocks noChangeArrowheads="1"/>
            </p:cNvSpPr>
            <p:nvPr/>
          </p:nvSpPr>
          <p:spPr bwMode="auto">
            <a:xfrm>
              <a:off x="1392" y="4080"/>
              <a:ext cx="96" cy="96"/>
            </a:xfrm>
            <a:prstGeom prst="cube">
              <a:avLst>
                <a:gd name="adj" fmla="val 25000"/>
              </a:avLst>
            </a:prstGeom>
            <a:solidFill>
              <a:srgbClr val="00B0F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28686" name="AutoShape 18">
              <a:extLst>
                <a:ext uri="{FF2B5EF4-FFF2-40B4-BE49-F238E27FC236}">
                  <a16:creationId xmlns:a16="http://schemas.microsoft.com/office/drawing/2014/main" id="{FAFFF844-7937-F94D-A027-D76E6E25DEE5}"/>
                </a:ext>
              </a:extLst>
            </p:cNvPr>
            <p:cNvSpPr>
              <a:spLocks noChangeArrowheads="1"/>
            </p:cNvSpPr>
            <p:nvPr/>
          </p:nvSpPr>
          <p:spPr bwMode="auto">
            <a:xfrm>
              <a:off x="1392" y="3936"/>
              <a:ext cx="96" cy="96"/>
            </a:xfrm>
            <a:prstGeom prst="cube">
              <a:avLst>
                <a:gd name="adj" fmla="val 25000"/>
              </a:avLst>
            </a:prstGeom>
            <a:solidFill>
              <a:srgbClr val="00B0F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28687" name="AutoShape 19">
              <a:extLst>
                <a:ext uri="{FF2B5EF4-FFF2-40B4-BE49-F238E27FC236}">
                  <a16:creationId xmlns:a16="http://schemas.microsoft.com/office/drawing/2014/main" id="{065983D0-31F5-E748-8D14-FD993934810B}"/>
                </a:ext>
              </a:extLst>
            </p:cNvPr>
            <p:cNvSpPr>
              <a:spLocks noChangeArrowheads="1"/>
            </p:cNvSpPr>
            <p:nvPr/>
          </p:nvSpPr>
          <p:spPr bwMode="auto">
            <a:xfrm>
              <a:off x="1152" y="4032"/>
              <a:ext cx="96" cy="96"/>
            </a:xfrm>
            <a:prstGeom prst="cube">
              <a:avLst>
                <a:gd name="adj" fmla="val 25000"/>
              </a:avLst>
            </a:prstGeom>
            <a:solidFill>
              <a:srgbClr val="00B0F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28688" name="AutoShape 20">
              <a:extLst>
                <a:ext uri="{FF2B5EF4-FFF2-40B4-BE49-F238E27FC236}">
                  <a16:creationId xmlns:a16="http://schemas.microsoft.com/office/drawing/2014/main" id="{5ACDDD41-2A70-174B-9C8A-D3693D3D49FE}"/>
                </a:ext>
              </a:extLst>
            </p:cNvPr>
            <p:cNvSpPr>
              <a:spLocks noChangeArrowheads="1"/>
            </p:cNvSpPr>
            <p:nvPr/>
          </p:nvSpPr>
          <p:spPr bwMode="auto">
            <a:xfrm>
              <a:off x="1248" y="3840"/>
              <a:ext cx="96" cy="96"/>
            </a:xfrm>
            <a:prstGeom prst="cube">
              <a:avLst>
                <a:gd name="adj" fmla="val 25000"/>
              </a:avLst>
            </a:prstGeom>
            <a:solidFill>
              <a:srgbClr val="00B0F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28689" name="AutoShape 21">
              <a:extLst>
                <a:ext uri="{FF2B5EF4-FFF2-40B4-BE49-F238E27FC236}">
                  <a16:creationId xmlns:a16="http://schemas.microsoft.com/office/drawing/2014/main" id="{72D9EE34-04DB-A74F-8E20-62D318959960}"/>
                </a:ext>
              </a:extLst>
            </p:cNvPr>
            <p:cNvSpPr>
              <a:spLocks noChangeArrowheads="1"/>
            </p:cNvSpPr>
            <p:nvPr/>
          </p:nvSpPr>
          <p:spPr bwMode="auto">
            <a:xfrm>
              <a:off x="1248" y="4128"/>
              <a:ext cx="96" cy="96"/>
            </a:xfrm>
            <a:prstGeom prst="cube">
              <a:avLst>
                <a:gd name="adj" fmla="val 25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28690" name="AutoShape 22">
              <a:extLst>
                <a:ext uri="{FF2B5EF4-FFF2-40B4-BE49-F238E27FC236}">
                  <a16:creationId xmlns:a16="http://schemas.microsoft.com/office/drawing/2014/main" id="{9D21EBA6-5219-B14F-A697-7750DA9C238F}"/>
                </a:ext>
              </a:extLst>
            </p:cNvPr>
            <p:cNvSpPr>
              <a:spLocks noChangeArrowheads="1"/>
            </p:cNvSpPr>
            <p:nvPr/>
          </p:nvSpPr>
          <p:spPr bwMode="auto">
            <a:xfrm>
              <a:off x="1536" y="3840"/>
              <a:ext cx="96" cy="96"/>
            </a:xfrm>
            <a:prstGeom prst="cube">
              <a:avLst>
                <a:gd name="adj" fmla="val 25000"/>
              </a:avLst>
            </a:prstGeom>
            <a:solidFill>
              <a:srgbClr val="00B0F0"/>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grpSp>
    </p:spTree>
    <p:extLst>
      <p:ext uri="{BB962C8B-B14F-4D97-AF65-F5344CB8AC3E}">
        <p14:creationId xmlns:p14="http://schemas.microsoft.com/office/powerpoint/2010/main" val="28968398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A748-3767-6144-B262-991E8E2ACF9B}"/>
              </a:ext>
            </a:extLst>
          </p:cNvPr>
          <p:cNvSpPr>
            <a:spLocks noGrp="1"/>
          </p:cNvSpPr>
          <p:nvPr>
            <p:ph type="title"/>
          </p:nvPr>
        </p:nvSpPr>
        <p:spPr>
          <a:xfrm>
            <a:off x="611560" y="2780928"/>
            <a:ext cx="7772400" cy="1143000"/>
          </a:xfrm>
        </p:spPr>
        <p:txBody>
          <a:bodyPr>
            <a:normAutofit fontScale="90000"/>
          </a:bodyPr>
          <a:lstStyle/>
          <a:p>
            <a:r>
              <a:rPr lang="en-US" sz="6000" b="1" dirty="0"/>
              <a:t>Mesoporous</a:t>
            </a:r>
            <a:br>
              <a:rPr lang="en-US" sz="6000" b="1" dirty="0"/>
            </a:br>
            <a:r>
              <a:rPr lang="en-US" sz="6000" b="1" dirty="0"/>
              <a:t>Materials</a:t>
            </a:r>
          </a:p>
        </p:txBody>
      </p:sp>
    </p:spTree>
    <p:extLst>
      <p:ext uri="{BB962C8B-B14F-4D97-AF65-F5344CB8AC3E}">
        <p14:creationId xmlns:p14="http://schemas.microsoft.com/office/powerpoint/2010/main" val="2059916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2A43-03DB-AD4C-B321-6A83B87A4AC3}"/>
              </a:ext>
            </a:extLst>
          </p:cNvPr>
          <p:cNvSpPr>
            <a:spLocks noGrp="1"/>
          </p:cNvSpPr>
          <p:nvPr>
            <p:ph type="title"/>
          </p:nvPr>
        </p:nvSpPr>
        <p:spPr>
          <a:xfrm>
            <a:off x="457200" y="155708"/>
            <a:ext cx="8229600" cy="939338"/>
          </a:xfrm>
        </p:spPr>
        <p:txBody>
          <a:bodyPr>
            <a:normAutofit/>
          </a:bodyPr>
          <a:lstStyle/>
          <a:p>
            <a:r>
              <a:rPr lang="en-US" sz="4000" b="1" dirty="0">
                <a:solidFill>
                  <a:srgbClr val="0E46FF"/>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3C39A79E-60AE-B140-94BA-685340544D13}"/>
              </a:ext>
            </a:extLst>
          </p:cNvPr>
          <p:cNvSpPr>
            <a:spLocks noGrp="1"/>
          </p:cNvSpPr>
          <p:nvPr>
            <p:ph idx="1"/>
          </p:nvPr>
        </p:nvSpPr>
        <p:spPr>
          <a:xfrm>
            <a:off x="1673352" y="1243902"/>
            <a:ext cx="6547104" cy="5056632"/>
          </a:xfrm>
        </p:spPr>
        <p:txBody>
          <a:bodyPr>
            <a:normAutofit fontScale="92500" lnSpcReduction="10000"/>
          </a:bodyPr>
          <a:lstStyle/>
          <a:p>
            <a:pPr marL="514350" indent="-514350">
              <a:buFont typeface="+mj-lt"/>
              <a:buAutoNum type="arabicPeriod"/>
            </a:pPr>
            <a:r>
              <a:rPr lang="en-US" sz="2800" dirty="0"/>
              <a:t>What are they?</a:t>
            </a:r>
          </a:p>
          <a:p>
            <a:pPr marL="514350" indent="-514350">
              <a:buFont typeface="+mj-lt"/>
              <a:buAutoNum type="arabicPeriod"/>
            </a:pPr>
            <a:endParaRPr lang="en-US" sz="2800" dirty="0"/>
          </a:p>
          <a:p>
            <a:pPr marL="514350" indent="-514350">
              <a:buFont typeface="+mj-lt"/>
              <a:buAutoNum type="arabicPeriod"/>
            </a:pPr>
            <a:r>
              <a:rPr lang="en-US" sz="2800" dirty="0"/>
              <a:t>What are they useful for?</a:t>
            </a:r>
          </a:p>
          <a:p>
            <a:pPr marL="514350" indent="-514350">
              <a:buFont typeface="+mj-lt"/>
              <a:buAutoNum type="arabicPeriod"/>
            </a:pPr>
            <a:endParaRPr lang="en-US" sz="2800" dirty="0"/>
          </a:p>
          <a:p>
            <a:pPr marL="514350" indent="-514350">
              <a:buFont typeface="+mj-lt"/>
              <a:buAutoNum type="arabicPeriod"/>
            </a:pPr>
            <a:r>
              <a:rPr lang="en-US" sz="2800" dirty="0"/>
              <a:t>What are some of the theoretical aspects behind these materials?</a:t>
            </a:r>
          </a:p>
          <a:p>
            <a:pPr marL="514350" indent="-514350">
              <a:buFont typeface="+mj-lt"/>
              <a:buAutoNum type="arabicPeriod"/>
            </a:pPr>
            <a:endParaRPr lang="en-US" sz="2800" dirty="0"/>
          </a:p>
          <a:p>
            <a:pPr marL="514350" indent="-514350">
              <a:buFont typeface="+mj-lt"/>
              <a:buAutoNum type="arabicPeriod"/>
            </a:pPr>
            <a:r>
              <a:rPr lang="en-US" sz="2800" dirty="0"/>
              <a:t>How can we synthetize them?</a:t>
            </a:r>
          </a:p>
          <a:p>
            <a:pPr marL="514350" indent="-514350">
              <a:buFont typeface="+mj-lt"/>
              <a:buAutoNum type="arabicPeriod"/>
            </a:pPr>
            <a:endParaRPr lang="en-US" sz="2800" dirty="0"/>
          </a:p>
          <a:p>
            <a:pPr marL="514350" indent="-514350">
              <a:buFont typeface="+mj-lt"/>
              <a:buAutoNum type="arabicPeriod"/>
            </a:pPr>
            <a:r>
              <a:rPr lang="en-US" sz="2800" dirty="0"/>
              <a:t>What are the factors affecting their sizes, shapes and their existence ? </a:t>
            </a:r>
          </a:p>
          <a:p>
            <a:endParaRPr lang="en-US" sz="2800" dirty="0"/>
          </a:p>
        </p:txBody>
      </p:sp>
    </p:spTree>
    <p:extLst>
      <p:ext uri="{BB962C8B-B14F-4D97-AF65-F5344CB8AC3E}">
        <p14:creationId xmlns:p14="http://schemas.microsoft.com/office/powerpoint/2010/main" val="4108465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0"/>
            <a:ext cx="8229600" cy="1143000"/>
          </a:xfrm>
        </p:spPr>
        <p:txBody>
          <a:bodyPr/>
          <a:lstStyle/>
          <a:p>
            <a:r>
              <a:rPr lang="en-US" sz="4000" b="1" dirty="0">
                <a:solidFill>
                  <a:srgbClr val="0E46FF"/>
                </a:solidFill>
              </a:rPr>
              <a:t>What are mesoporous materials?</a:t>
            </a:r>
          </a:p>
        </p:txBody>
      </p:sp>
      <p:sp>
        <p:nvSpPr>
          <p:cNvPr id="7171" name="Rectangle 3"/>
          <p:cNvSpPr>
            <a:spLocks noGrp="1" noChangeArrowheads="1"/>
          </p:cNvSpPr>
          <p:nvPr>
            <p:ph type="body" idx="1"/>
          </p:nvPr>
        </p:nvSpPr>
        <p:spPr>
          <a:xfrm>
            <a:off x="676656" y="1335024"/>
            <a:ext cx="8010144" cy="4525963"/>
          </a:xfrm>
        </p:spPr>
        <p:txBody>
          <a:bodyPr/>
          <a:lstStyle/>
          <a:p>
            <a:pPr>
              <a:lnSpc>
                <a:spcPct val="80000"/>
              </a:lnSpc>
            </a:pPr>
            <a:r>
              <a:rPr lang="en-US" sz="2800" dirty="0"/>
              <a:t>Porous materials whose pores are between 2 and 50 nm in diameter.</a:t>
            </a:r>
          </a:p>
          <a:p>
            <a:pPr>
              <a:lnSpc>
                <a:spcPct val="80000"/>
              </a:lnSpc>
            </a:pPr>
            <a:endParaRPr lang="en-US" sz="2800" dirty="0"/>
          </a:p>
          <a:p>
            <a:pPr>
              <a:lnSpc>
                <a:spcPct val="80000"/>
              </a:lnSpc>
            </a:pPr>
            <a:r>
              <a:rPr lang="en-US" sz="2800" dirty="0"/>
              <a:t>The mesoporous materials investigated here have uniformly ordered pores.</a:t>
            </a:r>
          </a:p>
          <a:p>
            <a:pPr>
              <a:lnSpc>
                <a:spcPct val="80000"/>
              </a:lnSpc>
            </a:pPr>
            <a:endParaRPr lang="en-US" sz="2800" dirty="0"/>
          </a:p>
          <a:p>
            <a:pPr>
              <a:lnSpc>
                <a:spcPct val="80000"/>
              </a:lnSpc>
            </a:pPr>
            <a:r>
              <a:rPr lang="en-US" sz="2800" dirty="0"/>
              <a:t>Silica based materials first synthesized by scientists at the Mobil Corporation in 1992.</a:t>
            </a:r>
          </a:p>
          <a:p>
            <a:pPr>
              <a:lnSpc>
                <a:spcPct val="80000"/>
              </a:lnSpc>
            </a:pPr>
            <a:endParaRPr lang="en-US" sz="2800" dirty="0"/>
          </a:p>
          <a:p>
            <a:pPr>
              <a:lnSpc>
                <a:spcPct val="80000"/>
              </a:lnSpc>
            </a:pPr>
            <a:r>
              <a:rPr lang="en-US" sz="2800" dirty="0"/>
              <a:t>Non-silica mesoporous materials first reported at UC Santa Barbara in 1994.</a:t>
            </a:r>
          </a:p>
          <a:p>
            <a:pPr>
              <a:lnSpc>
                <a:spcPct val="80000"/>
              </a:lnSpc>
            </a:pPr>
            <a:endParaRPr lang="en-US" sz="2800" dirty="0"/>
          </a:p>
          <a:p>
            <a:pPr lvl="1">
              <a:lnSpc>
                <a:spcPct val="80000"/>
              </a:lnSpc>
            </a:pPr>
            <a:endParaRPr lang="en-US" sz="2400" dirty="0"/>
          </a:p>
          <a:p>
            <a:pPr lvl="1">
              <a:lnSpc>
                <a:spcPct val="80000"/>
              </a:lnSpc>
            </a:pPr>
            <a:endParaRPr lang="en-US" sz="2400" dirty="0"/>
          </a:p>
        </p:txBody>
      </p:sp>
    </p:spTree>
    <p:extLst>
      <p:ext uri="{BB962C8B-B14F-4D97-AF65-F5344CB8AC3E}">
        <p14:creationId xmlns:p14="http://schemas.microsoft.com/office/powerpoint/2010/main" val="102682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48056" y="0"/>
            <a:ext cx="8229600" cy="1143000"/>
          </a:xfrm>
        </p:spPr>
        <p:txBody>
          <a:bodyPr/>
          <a:lstStyle/>
          <a:p>
            <a:r>
              <a:rPr lang="en-US" b="1" dirty="0">
                <a:solidFill>
                  <a:srgbClr val="0E46FF"/>
                </a:solidFill>
              </a:rPr>
              <a:t>Applications</a:t>
            </a:r>
          </a:p>
        </p:txBody>
      </p:sp>
      <p:sp>
        <p:nvSpPr>
          <p:cNvPr id="45059" name="Rectangle 3"/>
          <p:cNvSpPr>
            <a:spLocks noGrp="1" noChangeArrowheads="1"/>
          </p:cNvSpPr>
          <p:nvPr>
            <p:ph type="body" idx="1"/>
          </p:nvPr>
        </p:nvSpPr>
        <p:spPr>
          <a:xfrm>
            <a:off x="1609344" y="1444752"/>
            <a:ext cx="6986016" cy="4525963"/>
          </a:xfrm>
        </p:spPr>
        <p:txBody>
          <a:bodyPr>
            <a:normAutofit fontScale="92500" lnSpcReduction="20000"/>
          </a:bodyPr>
          <a:lstStyle/>
          <a:p>
            <a:r>
              <a:rPr lang="en-US" dirty="0"/>
              <a:t>Molecular sieves</a:t>
            </a:r>
          </a:p>
          <a:p>
            <a:endParaRPr lang="en-US" dirty="0"/>
          </a:p>
          <a:p>
            <a:r>
              <a:rPr lang="en-US" dirty="0"/>
              <a:t>High surface area catalysts</a:t>
            </a:r>
          </a:p>
          <a:p>
            <a:endParaRPr lang="en-US" dirty="0"/>
          </a:p>
          <a:p>
            <a:r>
              <a:rPr lang="en-US" dirty="0"/>
              <a:t>Gas sensors</a:t>
            </a:r>
          </a:p>
          <a:p>
            <a:endParaRPr lang="en-US" dirty="0"/>
          </a:p>
          <a:p>
            <a:r>
              <a:rPr lang="en-US" dirty="0"/>
              <a:t>Dye sensitized photovoltaic solar cells</a:t>
            </a:r>
          </a:p>
          <a:p>
            <a:endParaRPr lang="en-US" dirty="0"/>
          </a:p>
          <a:p>
            <a:r>
              <a:rPr lang="en-US" dirty="0"/>
              <a:t>0-Dimension </a:t>
            </a:r>
            <a:r>
              <a:rPr lang="en-US" dirty="0" err="1"/>
              <a:t>nano</a:t>
            </a:r>
            <a:r>
              <a:rPr lang="en-US" dirty="0"/>
              <a:t>-particles</a:t>
            </a:r>
          </a:p>
        </p:txBody>
      </p:sp>
    </p:spTree>
    <p:extLst>
      <p:ext uri="{BB962C8B-B14F-4D97-AF65-F5344CB8AC3E}">
        <p14:creationId xmlns:p14="http://schemas.microsoft.com/office/powerpoint/2010/main" val="1171399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14300"/>
            <a:ext cx="8382000" cy="1371600"/>
          </a:xfrm>
        </p:spPr>
        <p:txBody>
          <a:bodyPr/>
          <a:lstStyle/>
          <a:p>
            <a:r>
              <a:rPr lang="en-US" sz="4000" b="1" dirty="0">
                <a:solidFill>
                  <a:srgbClr val="0E46FF"/>
                </a:solidFill>
              </a:rPr>
              <a:t>Mesoporous materials are templated by amphiphilic molecules.</a:t>
            </a:r>
          </a:p>
        </p:txBody>
      </p:sp>
      <p:sp>
        <p:nvSpPr>
          <p:cNvPr id="11267" name="Rectangle 3"/>
          <p:cNvSpPr>
            <a:spLocks noGrp="1" noChangeArrowheads="1"/>
          </p:cNvSpPr>
          <p:nvPr>
            <p:ph sz="half" idx="1"/>
          </p:nvPr>
        </p:nvSpPr>
        <p:spPr>
          <a:ln>
            <a:noFill/>
          </a:ln>
        </p:spPr>
        <p:txBody>
          <a:bodyPr/>
          <a:lstStyle/>
          <a:p>
            <a:pPr>
              <a:lnSpc>
                <a:spcPct val="80000"/>
              </a:lnSpc>
            </a:pPr>
            <a:endParaRPr lang="es-MX" sz="900"/>
          </a:p>
        </p:txBody>
      </p:sp>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3733800" cy="3594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12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56" y="2119423"/>
            <a:ext cx="3090863" cy="3446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1272" name="Rectangle 8"/>
          <p:cNvSpPr>
            <a:spLocks noGrp="1" noChangeArrowheads="1"/>
          </p:cNvSpPr>
          <p:nvPr>
            <p:ph type="body" sz="half" idx="2"/>
          </p:nvPr>
        </p:nvSpPr>
        <p:spPr>
          <a:xfrm>
            <a:off x="3773119" y="1720850"/>
            <a:ext cx="5066081" cy="5137150"/>
          </a:xfrm>
          <a:noFill/>
          <a:ln/>
        </p:spPr>
        <p:txBody>
          <a:bodyPr>
            <a:noAutofit/>
          </a:bodyPr>
          <a:lstStyle/>
          <a:p>
            <a:r>
              <a:rPr lang="en-US" sz="1800" dirty="0">
                <a:latin typeface="Arial" panose="020B0604020202020204" pitchFamily="34" charset="0"/>
                <a:cs typeface="Arial" panose="020B0604020202020204" pitchFamily="34" charset="0"/>
              </a:rPr>
              <a:t>An </a:t>
            </a:r>
            <a:r>
              <a:rPr lang="en-US" sz="1800" dirty="0" err="1">
                <a:latin typeface="Arial" panose="020B0604020202020204" pitchFamily="34" charset="0"/>
                <a:cs typeface="Arial" panose="020B0604020202020204" pitchFamily="34" charset="0"/>
              </a:rPr>
              <a:t>amphiphillic</a:t>
            </a:r>
            <a:r>
              <a:rPr lang="en-US" sz="1800" dirty="0">
                <a:latin typeface="Arial" panose="020B0604020202020204" pitchFamily="34" charset="0"/>
                <a:cs typeface="Arial" panose="020B0604020202020204" pitchFamily="34" charset="0"/>
              </a:rPr>
              <a:t> molecule has a </a:t>
            </a:r>
            <a:r>
              <a:rPr lang="en-US" sz="1800" dirty="0" err="1">
                <a:latin typeface="Arial" panose="020B0604020202020204" pitchFamily="34" charset="0"/>
                <a:cs typeface="Arial" panose="020B0604020202020204" pitchFamily="34" charset="0"/>
              </a:rPr>
              <a:t>hydrophillic</a:t>
            </a:r>
            <a:r>
              <a:rPr lang="en-US" sz="1800" dirty="0">
                <a:latin typeface="Arial" panose="020B0604020202020204" pitchFamily="34" charset="0"/>
                <a:cs typeface="Arial" panose="020B0604020202020204" pitchFamily="34" charset="0"/>
              </a:rPr>
              <a:t> (water loving) head and a hydrophobic (water loathing) tail.</a:t>
            </a:r>
          </a:p>
          <a:p>
            <a:endParaRPr lang="en-US" sz="1800" dirty="0">
              <a:latin typeface="Arial" panose="020B0604020202020204" pitchFamily="34" charset="0"/>
              <a:cs typeface="Arial" panose="020B0604020202020204" pitchFamily="34" charset="0"/>
            </a:endParaRPr>
          </a:p>
          <a:p>
            <a:r>
              <a:rPr lang="en-GB" altLang="en-US" sz="1800" i="1" dirty="0">
                <a:latin typeface="Arial" panose="020B0604020202020204" pitchFamily="34" charset="0"/>
                <a:cs typeface="Arial" panose="020B0604020202020204" pitchFamily="34" charset="0"/>
              </a:rPr>
              <a:t>Surfactant is </a:t>
            </a:r>
            <a:r>
              <a:rPr lang="en-GB" altLang="en-US" sz="1800" dirty="0">
                <a:latin typeface="Arial" panose="020B0604020202020204" pitchFamily="34" charset="0"/>
                <a:cs typeface="Arial" panose="020B0604020202020204" pitchFamily="34" charset="0"/>
              </a:rPr>
              <a:t>an amphiphilic molecule with a tendency to adsorb onto free surfaces and interfaces and to aggregate to form micelles</a:t>
            </a:r>
          </a:p>
          <a:p>
            <a:endParaRPr lang="en-GB" alt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A micelle is an </a:t>
            </a:r>
            <a:r>
              <a:rPr lang="en-US" sz="1800" u="sng" dirty="0">
                <a:latin typeface="Arial" panose="020B0604020202020204" pitchFamily="34" charset="0"/>
                <a:cs typeface="Arial" panose="020B0604020202020204" pitchFamily="34" charset="0"/>
              </a:rPr>
              <a:t>association</a:t>
            </a:r>
            <a:r>
              <a:rPr lang="en-US" sz="1800" dirty="0">
                <a:latin typeface="Arial" panose="020B0604020202020204" pitchFamily="34" charset="0"/>
                <a:cs typeface="Arial" panose="020B0604020202020204" pitchFamily="34" charset="0"/>
              </a:rPr>
              <a:t> of </a:t>
            </a:r>
            <a:r>
              <a:rPr lang="en-US" sz="1800" dirty="0" err="1">
                <a:latin typeface="Arial" panose="020B0604020202020204" pitchFamily="34" charset="0"/>
                <a:cs typeface="Arial" panose="020B0604020202020204" pitchFamily="34" charset="0"/>
              </a:rPr>
              <a:t>amphiphillic</a:t>
            </a:r>
            <a:r>
              <a:rPr lang="en-US" sz="1800" dirty="0">
                <a:latin typeface="Arial" panose="020B0604020202020204" pitchFamily="34" charset="0"/>
                <a:cs typeface="Arial" panose="020B0604020202020204" pitchFamily="34" charset="0"/>
              </a:rPr>
              <a:t> molecules.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Mesoporous structures are created by the ordered packing of micelles.</a:t>
            </a:r>
          </a:p>
          <a:p>
            <a:endParaRPr lang="en-US" sz="1800" dirty="0">
              <a:latin typeface="Arial" panose="020B0604020202020204" pitchFamily="34" charset="0"/>
              <a:cs typeface="Arial" panose="020B0604020202020204" pitchFamily="34" charset="0"/>
            </a:endParaRPr>
          </a:p>
          <a:p>
            <a:r>
              <a:rPr lang="en-GB" altLang="en-US" sz="1800" dirty="0">
                <a:latin typeface="Arial" panose="020B0604020202020204" pitchFamily="34" charset="0"/>
              </a:rPr>
              <a:t>Small molecules M</a:t>
            </a:r>
            <a:r>
              <a:rPr lang="en-GB" altLang="en-US" sz="1800" baseline="-25000" dirty="0">
                <a:latin typeface="Arial" panose="020B0604020202020204" pitchFamily="34" charset="0"/>
              </a:rPr>
              <a:t>w</a:t>
            </a:r>
            <a:r>
              <a:rPr lang="en-GB" altLang="en-US" sz="1800" dirty="0">
                <a:latin typeface="Arial" panose="020B0604020202020204" pitchFamily="34" charset="0"/>
              </a:rPr>
              <a:t>≈100-1000</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pPr>
              <a:buFont typeface="Wingdings" charset="0"/>
              <a:buNone/>
            </a:pPr>
            <a:endParaRPr lang="en-US" sz="1800" dirty="0">
              <a:latin typeface="Arial" panose="020B0604020202020204" pitchFamily="34" charset="0"/>
              <a:cs typeface="Arial" panose="020B0604020202020204" pitchFamily="34" charset="0"/>
            </a:endParaRPr>
          </a:p>
          <a:p>
            <a:pPr>
              <a:buFont typeface="Wingdings" charset="0"/>
              <a:buNone/>
            </a:pPr>
            <a:endParaRPr lang="en-US" sz="1800" dirty="0">
              <a:latin typeface="Arial" panose="020B0604020202020204" pitchFamily="34" charset="0"/>
              <a:cs typeface="Arial" panose="020B0604020202020204" pitchFamily="34" charset="0"/>
            </a:endParaRPr>
          </a:p>
        </p:txBody>
      </p:sp>
      <p:sp>
        <p:nvSpPr>
          <p:cNvPr id="11279" name="Text Box 15"/>
          <p:cNvSpPr txBox="1">
            <a:spLocks noChangeArrowheads="1"/>
          </p:cNvSpPr>
          <p:nvPr/>
        </p:nvSpPr>
        <p:spPr bwMode="auto">
          <a:xfrm>
            <a:off x="533400" y="5867400"/>
            <a:ext cx="251460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000"/>
              <a:t>Courtesy of Brian Eggiman</a:t>
            </a:r>
          </a:p>
        </p:txBody>
      </p:sp>
    </p:spTree>
    <p:extLst>
      <p:ext uri="{BB962C8B-B14F-4D97-AF65-F5344CB8AC3E}">
        <p14:creationId xmlns:p14="http://schemas.microsoft.com/office/powerpoint/2010/main" val="85401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xit" presetSubtype="0" fill="hold" nodeType="clickEffect">
                                  <p:stCondLst>
                                    <p:cond delay="0"/>
                                  </p:stCondLst>
                                  <p:iterate type="lt">
                                    <p:tmPct val="5000"/>
                                  </p:iterate>
                                  <p:childTnLst>
                                    <p:anim calcmode="lin" valueType="num">
                                      <p:cBhvr>
                                        <p:cTn id="18" dur="1000"/>
                                        <p:tgtEl>
                                          <p:spTgt spid="11270"/>
                                        </p:tgtEl>
                                        <p:attrNameLst>
                                          <p:attrName>ppt_w</p:attrName>
                                        </p:attrNameLst>
                                      </p:cBhvr>
                                      <p:tavLst>
                                        <p:tav tm="0">
                                          <p:val>
                                            <p:strVal val="ppt_w"/>
                                          </p:val>
                                        </p:tav>
                                        <p:tav tm="100000">
                                          <p:val>
                                            <p:fltVal val="0"/>
                                          </p:val>
                                        </p:tav>
                                      </p:tavLst>
                                    </p:anim>
                                    <p:anim calcmode="lin" valueType="num">
                                      <p:cBhvr>
                                        <p:cTn id="19" dur="1000"/>
                                        <p:tgtEl>
                                          <p:spTgt spid="11270"/>
                                        </p:tgtEl>
                                        <p:attrNameLst>
                                          <p:attrName>ppt_h</p:attrName>
                                        </p:attrNameLst>
                                      </p:cBhvr>
                                      <p:tavLst>
                                        <p:tav tm="0">
                                          <p:val>
                                            <p:strVal val="ppt_h"/>
                                          </p:val>
                                        </p:tav>
                                        <p:tav tm="100000">
                                          <p:val>
                                            <p:fltVal val="0"/>
                                          </p:val>
                                        </p:tav>
                                      </p:tavLst>
                                    </p:anim>
                                    <p:anim calcmode="lin" valueType="num">
                                      <p:cBhvr>
                                        <p:cTn id="20" dur="1000"/>
                                        <p:tgtEl>
                                          <p:spTgt spid="11270"/>
                                        </p:tgtEl>
                                        <p:attrNameLst>
                                          <p:attrName>style.rotation</p:attrName>
                                        </p:attrNameLst>
                                      </p:cBhvr>
                                      <p:tavLst>
                                        <p:tav tm="0">
                                          <p:val>
                                            <p:fltVal val="0"/>
                                          </p:val>
                                        </p:tav>
                                        <p:tav tm="100000">
                                          <p:val>
                                            <p:fltVal val="90"/>
                                          </p:val>
                                        </p:tav>
                                      </p:tavLst>
                                    </p:anim>
                                    <p:animEffect transition="out" filter="fade">
                                      <p:cBhvr>
                                        <p:cTn id="21" dur="1000"/>
                                        <p:tgtEl>
                                          <p:spTgt spid="11270"/>
                                        </p:tgtEl>
                                      </p:cBhvr>
                                    </p:animEffect>
                                    <p:set>
                                      <p:cBhvr>
                                        <p:cTn id="22" dur="1" fill="hold">
                                          <p:stCondLst>
                                            <p:cond delay="999"/>
                                          </p:stCondLst>
                                        </p:cTn>
                                        <p:tgtEl>
                                          <p:spTgt spid="1127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7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21208" y="0"/>
            <a:ext cx="8229600" cy="1143000"/>
          </a:xfrm>
        </p:spPr>
        <p:txBody>
          <a:bodyPr/>
          <a:lstStyle/>
          <a:p>
            <a:r>
              <a:rPr lang="en-US" sz="4000" b="1" dirty="0">
                <a:solidFill>
                  <a:srgbClr val="0E46FF"/>
                </a:solidFill>
              </a:rPr>
              <a:t>Why do amphiphiles form micelles?</a:t>
            </a:r>
          </a:p>
        </p:txBody>
      </p:sp>
      <p:sp>
        <p:nvSpPr>
          <p:cNvPr id="21507" name="Rectangle 3"/>
          <p:cNvSpPr>
            <a:spLocks noGrp="1" noChangeArrowheads="1"/>
          </p:cNvSpPr>
          <p:nvPr>
            <p:ph type="body" idx="1"/>
          </p:nvPr>
        </p:nvSpPr>
        <p:spPr>
          <a:xfrm>
            <a:off x="704088" y="1344486"/>
            <a:ext cx="8220456" cy="4876800"/>
          </a:xfrm>
        </p:spPr>
        <p:txBody>
          <a:bodyPr>
            <a:normAutofit/>
          </a:bodyPr>
          <a:lstStyle/>
          <a:p>
            <a:pPr>
              <a:lnSpc>
                <a:spcPct val="80000"/>
              </a:lnSpc>
            </a:pPr>
            <a:r>
              <a:rPr lang="en-US" sz="2000" dirty="0"/>
              <a:t>Gibb</a:t>
            </a:r>
            <a:r>
              <a:rPr lang="ja-JP" altLang="en-US" sz="2000">
                <a:latin typeface="Arial"/>
              </a:rPr>
              <a:t>’</a:t>
            </a:r>
            <a:r>
              <a:rPr lang="en-US" sz="2000" dirty="0"/>
              <a:t>s Free Energy (</a:t>
            </a:r>
            <a:r>
              <a:rPr lang="el-GR" sz="2000" dirty="0">
                <a:cs typeface="Arial" charset="0"/>
              </a:rPr>
              <a:t>Δ</a:t>
            </a:r>
            <a:r>
              <a:rPr lang="en-US" sz="2000" dirty="0"/>
              <a:t>G) is a thermodynamic quantity which predicts the spontaneity of a reaction. </a:t>
            </a:r>
            <a:r>
              <a:rPr lang="en-US" sz="1400" dirty="0"/>
              <a:t>(A decrease in Gibb</a:t>
            </a:r>
            <a:r>
              <a:rPr lang="ja-JP" altLang="en-US" sz="1400">
                <a:latin typeface="Arial"/>
              </a:rPr>
              <a:t>’</a:t>
            </a:r>
            <a:r>
              <a:rPr lang="en-US" sz="1400" dirty="0"/>
              <a:t>s Free Energy indicates a spontaneous reaction)</a:t>
            </a:r>
          </a:p>
          <a:p>
            <a:pPr marL="457200" lvl="1" indent="0">
              <a:lnSpc>
                <a:spcPct val="80000"/>
              </a:lnSpc>
              <a:buNone/>
            </a:pPr>
            <a:endParaRPr lang="en-US" sz="2000" dirty="0"/>
          </a:p>
          <a:p>
            <a:pPr>
              <a:lnSpc>
                <a:spcPct val="80000"/>
              </a:lnSpc>
            </a:pPr>
            <a:r>
              <a:rPr lang="en-US" sz="2000" dirty="0"/>
              <a:t>Water molecules create structure by forming hydrogen bonds with one another. </a:t>
            </a:r>
          </a:p>
          <a:p>
            <a:pPr>
              <a:lnSpc>
                <a:spcPct val="80000"/>
              </a:lnSpc>
            </a:pPr>
            <a:endParaRPr lang="en-US" sz="2000" dirty="0"/>
          </a:p>
          <a:p>
            <a:pPr>
              <a:lnSpc>
                <a:spcPct val="80000"/>
              </a:lnSpc>
            </a:pPr>
            <a:r>
              <a:rPr lang="en-US" sz="2000" dirty="0"/>
              <a:t>The hydrophobic tails of individual amphiphiles placed in solution force water molecules to associate in a particular way. This decreases the entropy (</a:t>
            </a:r>
            <a:r>
              <a:rPr lang="el-GR" sz="2000" dirty="0">
                <a:cs typeface="Arial" charset="0"/>
              </a:rPr>
              <a:t>Δ</a:t>
            </a:r>
            <a:r>
              <a:rPr lang="en-US" sz="2000" dirty="0">
                <a:cs typeface="Arial" charset="0"/>
              </a:rPr>
              <a:t>S) </a:t>
            </a:r>
            <a:r>
              <a:rPr lang="en-US" sz="2000" dirty="0"/>
              <a:t>of the system. </a:t>
            </a:r>
          </a:p>
          <a:p>
            <a:pPr>
              <a:lnSpc>
                <a:spcPct val="80000"/>
              </a:lnSpc>
            </a:pPr>
            <a:endParaRPr lang="en-US" sz="2000" dirty="0"/>
          </a:p>
          <a:p>
            <a:pPr>
              <a:lnSpc>
                <a:spcPct val="80000"/>
              </a:lnSpc>
            </a:pPr>
            <a:r>
              <a:rPr lang="en-US" sz="2000" dirty="0"/>
              <a:t>When the hydrophobic tails associate to each other (form micelles) in order to minimize their interaction with water molecules they increase the entropy of the system.</a:t>
            </a:r>
          </a:p>
          <a:p>
            <a:pPr algn="ctr">
              <a:lnSpc>
                <a:spcPct val="80000"/>
              </a:lnSpc>
              <a:buFont typeface="Wingdings" charset="0"/>
              <a:buNone/>
            </a:pPr>
            <a:r>
              <a:rPr lang="el-GR" sz="2000" dirty="0">
                <a:cs typeface="Arial" charset="0"/>
              </a:rPr>
              <a:t>Δ</a:t>
            </a:r>
            <a:r>
              <a:rPr lang="en-US" sz="2000" dirty="0"/>
              <a:t>G = </a:t>
            </a:r>
            <a:r>
              <a:rPr lang="el-GR" sz="2000" dirty="0">
                <a:cs typeface="Arial" charset="0"/>
              </a:rPr>
              <a:t>Δ</a:t>
            </a:r>
            <a:r>
              <a:rPr lang="en-US" sz="2000" dirty="0"/>
              <a:t>H - T</a:t>
            </a:r>
            <a:r>
              <a:rPr lang="el-GR" sz="2000" dirty="0">
                <a:cs typeface="Arial" charset="0"/>
              </a:rPr>
              <a:t>Δ</a:t>
            </a:r>
            <a:r>
              <a:rPr lang="en-US" sz="2000" dirty="0"/>
              <a:t>S </a:t>
            </a:r>
          </a:p>
          <a:p>
            <a:pPr algn="ctr">
              <a:lnSpc>
                <a:spcPct val="80000"/>
              </a:lnSpc>
              <a:buFont typeface="Wingdings" charset="0"/>
              <a:buNone/>
            </a:pPr>
            <a:endParaRPr lang="en-US" sz="2000" dirty="0"/>
          </a:p>
          <a:p>
            <a:pPr>
              <a:lnSpc>
                <a:spcPct val="80000"/>
              </a:lnSpc>
            </a:pPr>
            <a:r>
              <a:rPr lang="en-US" sz="2000" dirty="0"/>
              <a:t>An increase in entropy, decreases Gibb</a:t>
            </a:r>
            <a:r>
              <a:rPr lang="ja-JP" altLang="en-US" sz="2000">
                <a:latin typeface="Arial"/>
              </a:rPr>
              <a:t>’</a:t>
            </a:r>
            <a:r>
              <a:rPr lang="en-US" sz="2000" dirty="0"/>
              <a:t>s Free Energy of the system therefore the reaction will occur spontaneously.</a:t>
            </a:r>
          </a:p>
        </p:txBody>
      </p:sp>
    </p:spTree>
    <p:extLst>
      <p:ext uri="{BB962C8B-B14F-4D97-AF65-F5344CB8AC3E}">
        <p14:creationId xmlns:p14="http://schemas.microsoft.com/office/powerpoint/2010/main" val="811846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6574023A-1E59-A745-AF23-5C0FBCB282F2}"/>
              </a:ext>
            </a:extLst>
          </p:cNvPr>
          <p:cNvSpPr>
            <a:spLocks noGrp="1" noChangeArrowheads="1"/>
          </p:cNvSpPr>
          <p:nvPr>
            <p:ph type="title"/>
          </p:nvPr>
        </p:nvSpPr>
        <p:spPr>
          <a:xfrm>
            <a:off x="609600" y="152400"/>
            <a:ext cx="7772400" cy="1143000"/>
          </a:xfrm>
        </p:spPr>
        <p:txBody>
          <a:bodyPr/>
          <a:lstStyle/>
          <a:p>
            <a:r>
              <a:rPr lang="en-GB" altLang="en-US" sz="3600" i="1" u="sng" dirty="0">
                <a:solidFill>
                  <a:srgbClr val="F100FE"/>
                </a:solidFill>
                <a:latin typeface="Arial Black" panose="020B0604020202020204" pitchFamily="34" charset="0"/>
                <a:ea typeface="ＭＳ Ｐゴシック" panose="020B0600070205080204" pitchFamily="34" charset="-128"/>
              </a:rPr>
              <a:t>Soft</a:t>
            </a:r>
            <a:r>
              <a:rPr lang="en-GB" altLang="en-US" sz="3600" dirty="0">
                <a:solidFill>
                  <a:srgbClr val="F100FE"/>
                </a:solidFill>
                <a:latin typeface="Arial Black" panose="020B0604020202020204" pitchFamily="34" charset="0"/>
                <a:ea typeface="ＭＳ Ｐゴシック" panose="020B0600070205080204" pitchFamily="34" charset="-128"/>
              </a:rPr>
              <a:t> /Condensed Matter</a:t>
            </a:r>
            <a:endParaRPr lang="en-GB" altLang="en-US" dirty="0">
              <a:solidFill>
                <a:srgbClr val="F100FE"/>
              </a:solidFill>
              <a:ea typeface="ＭＳ Ｐゴシック" panose="020B0600070205080204" pitchFamily="34" charset="-128"/>
            </a:endParaRPr>
          </a:p>
        </p:txBody>
      </p:sp>
      <p:sp>
        <p:nvSpPr>
          <p:cNvPr id="11267" name="Rectangle 3">
            <a:extLst>
              <a:ext uri="{FF2B5EF4-FFF2-40B4-BE49-F238E27FC236}">
                <a16:creationId xmlns:a16="http://schemas.microsoft.com/office/drawing/2014/main" id="{00E96521-E0F0-BD45-B3A1-8E00CD65E1AE}"/>
              </a:ext>
            </a:extLst>
          </p:cNvPr>
          <p:cNvSpPr>
            <a:spLocks noGrp="1" noChangeArrowheads="1"/>
          </p:cNvSpPr>
          <p:nvPr>
            <p:ph type="body" idx="1"/>
          </p:nvPr>
        </p:nvSpPr>
        <p:spPr>
          <a:xfrm>
            <a:off x="963386" y="1295400"/>
            <a:ext cx="7418614" cy="5229944"/>
          </a:xfrm>
        </p:spPr>
        <p:txBody>
          <a:bodyPr/>
          <a:lstStyle/>
          <a:p>
            <a:r>
              <a:rPr lang="en-GB" altLang="en-US" sz="2000" dirty="0">
                <a:solidFill>
                  <a:srgbClr val="0E46FF"/>
                </a:solidFill>
                <a:latin typeface="Arial" panose="020B0604020202020204" pitchFamily="34" charset="0"/>
                <a:ea typeface="ＭＳ Ｐゴシック" panose="020B0600070205080204" pitchFamily="34" charset="-128"/>
              </a:rPr>
              <a:t>The phrase “soft matter” was used by Pierre de </a:t>
            </a:r>
            <a:r>
              <a:rPr lang="en-GB" altLang="en-US" sz="2000" dirty="0" err="1">
                <a:solidFill>
                  <a:srgbClr val="0E46FF"/>
                </a:solidFill>
                <a:latin typeface="Arial" panose="020B0604020202020204" pitchFamily="34" charset="0"/>
                <a:ea typeface="ＭＳ Ｐゴシック" panose="020B0600070205080204" pitchFamily="34" charset="-128"/>
              </a:rPr>
              <a:t>Gennes</a:t>
            </a:r>
            <a:r>
              <a:rPr lang="en-GB" altLang="en-US" sz="2000" dirty="0">
                <a:solidFill>
                  <a:srgbClr val="0E46FF"/>
                </a:solidFill>
                <a:latin typeface="Arial" panose="020B0604020202020204" pitchFamily="34" charset="0"/>
                <a:ea typeface="ＭＳ Ｐゴシック" panose="020B0600070205080204" pitchFamily="34" charset="-128"/>
              </a:rPr>
              <a:t> as the title of his 1991 Nobel Prize acceptance speech.</a:t>
            </a:r>
          </a:p>
          <a:p>
            <a:endParaRPr lang="en-GB" altLang="en-US" sz="2000" dirty="0">
              <a:solidFill>
                <a:schemeClr val="accent2"/>
              </a:solidFill>
              <a:latin typeface="Arial" panose="020B0604020202020204" pitchFamily="34" charset="0"/>
              <a:ea typeface="ＭＳ Ｐゴシック" panose="020B0600070205080204" pitchFamily="34" charset="-128"/>
            </a:endParaRPr>
          </a:p>
          <a:p>
            <a:r>
              <a:rPr lang="en-GB" altLang="en-US" sz="2000" dirty="0">
                <a:latin typeface="Arial" panose="020B0604020202020204" pitchFamily="34" charset="0"/>
                <a:ea typeface="ＭＳ Ｐゴシック" panose="020B0600070205080204" pitchFamily="34" charset="-128"/>
              </a:rPr>
              <a:t>Refers to condensed matter that exhibits characteristics of both solids and liquids</a:t>
            </a:r>
          </a:p>
          <a:p>
            <a:endParaRPr lang="en-GB" altLang="en-US" sz="2000" dirty="0">
              <a:solidFill>
                <a:schemeClr val="accent2"/>
              </a:solidFill>
              <a:latin typeface="Arial" panose="020B0604020202020204" pitchFamily="34" charset="0"/>
              <a:ea typeface="ＭＳ Ｐゴシック" panose="020B0600070205080204" pitchFamily="34" charset="-128"/>
            </a:endParaRPr>
          </a:p>
          <a:p>
            <a:r>
              <a:rPr lang="en-GB" altLang="en-US" sz="2000" dirty="0">
                <a:solidFill>
                  <a:srgbClr val="0E46FF"/>
                </a:solidFill>
                <a:latin typeface="Arial" panose="020B0604020202020204" pitchFamily="34" charset="0"/>
                <a:ea typeface="ＭＳ Ｐゴシック" panose="020B0600070205080204" pitchFamily="34" charset="-128"/>
              </a:rPr>
              <a:t>Soft matter can flow like liquids (measurable viscosity)</a:t>
            </a:r>
          </a:p>
          <a:p>
            <a:endParaRPr lang="en-GB" altLang="en-US" sz="2000" dirty="0">
              <a:solidFill>
                <a:srgbClr val="0E46FF"/>
              </a:solidFill>
              <a:latin typeface="Arial" panose="020B0604020202020204" pitchFamily="34" charset="0"/>
              <a:ea typeface="ＭＳ Ｐゴシック" panose="020B0600070205080204" pitchFamily="34" charset="-128"/>
            </a:endParaRPr>
          </a:p>
          <a:p>
            <a:r>
              <a:rPr lang="en-GB" altLang="en-US" sz="2000" dirty="0">
                <a:latin typeface="Arial" panose="020B0604020202020204" pitchFamily="34" charset="0"/>
                <a:ea typeface="ＭＳ Ｐゴシック" panose="020B0600070205080204" pitchFamily="34" charset="-128"/>
              </a:rPr>
              <a:t>Soft matter can bear stress (elastic deformation)</a:t>
            </a:r>
          </a:p>
          <a:p>
            <a:endParaRPr lang="en-GB" altLang="en-US" sz="2000" dirty="0">
              <a:latin typeface="Arial" panose="020B0604020202020204" pitchFamily="34" charset="0"/>
              <a:ea typeface="ＭＳ Ｐゴシック" panose="020B0600070205080204" pitchFamily="34" charset="-128"/>
            </a:endParaRPr>
          </a:p>
          <a:p>
            <a:r>
              <a:rPr lang="en-GB" altLang="en-US" sz="2000" dirty="0">
                <a:solidFill>
                  <a:srgbClr val="0E46FF"/>
                </a:solidFill>
                <a:latin typeface="Arial" panose="020B0604020202020204" pitchFamily="34" charset="0"/>
                <a:ea typeface="ＭＳ Ｐゴシック" panose="020B0600070205080204" pitchFamily="34" charset="-128"/>
              </a:rPr>
              <a:t>Viscoelastic behaviour = viscous + elastic</a:t>
            </a:r>
          </a:p>
          <a:p>
            <a:endParaRPr lang="en-GB" altLang="en-US" sz="2000" dirty="0">
              <a:solidFill>
                <a:schemeClr val="accent2"/>
              </a:solidFill>
              <a:latin typeface="Arial Black" panose="020B0604020202020204" pitchFamily="34" charset="0"/>
              <a:ea typeface="ＭＳ Ｐゴシック" panose="020B0600070205080204" pitchFamily="34" charset="-128"/>
            </a:endParaRPr>
          </a:p>
          <a:p>
            <a:r>
              <a:rPr lang="en-GB" altLang="en-US" sz="2000" dirty="0">
                <a:latin typeface="Arial Black" panose="020B0604020202020204" pitchFamily="34" charset="0"/>
                <a:ea typeface="ＭＳ Ｐゴシック" panose="020B0600070205080204" pitchFamily="34" charset="-128"/>
              </a:rPr>
              <a:t>Examples:</a:t>
            </a:r>
            <a:r>
              <a:rPr lang="en-GB" altLang="en-US" sz="2000" dirty="0">
                <a:latin typeface="Arial" panose="020B0604020202020204" pitchFamily="34" charset="0"/>
                <a:ea typeface="ＭＳ Ｐゴシック" panose="020B0600070205080204" pitchFamily="34" charset="-128"/>
              </a:rPr>
              <a:t> rubbers, gels, pastes, creams, paints, soaps, liquid crystals, proteins, cells</a:t>
            </a:r>
            <a:endParaRPr lang="en-GB" altLang="en-US" sz="2000" dirty="0">
              <a:ea typeface="ＭＳ Ｐゴシック" panose="020B0600070205080204" pitchFamily="34" charset="-128"/>
            </a:endParaRPr>
          </a:p>
          <a:p>
            <a:endParaRPr lang="en-GB" altLang="en-US" sz="2000" dirty="0">
              <a:ea typeface="ＭＳ Ｐゴシック" panose="020B0600070205080204" pitchFamily="34" charset="-128"/>
            </a:endParaRPr>
          </a:p>
        </p:txBody>
      </p:sp>
    </p:spTree>
    <p:extLst>
      <p:ext uri="{BB962C8B-B14F-4D97-AF65-F5344CB8AC3E}">
        <p14:creationId xmlns:p14="http://schemas.microsoft.com/office/powerpoint/2010/main" val="1294996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2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26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2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 Box 4">
            <a:extLst>
              <a:ext uri="{FF2B5EF4-FFF2-40B4-BE49-F238E27FC236}">
                <a16:creationId xmlns:a16="http://schemas.microsoft.com/office/drawing/2014/main" id="{70D54F61-B546-5445-BCE2-14A685132557}"/>
              </a:ext>
            </a:extLst>
          </p:cNvPr>
          <p:cNvSpPr txBox="1">
            <a:spLocks noChangeArrowheads="1"/>
          </p:cNvSpPr>
          <p:nvPr/>
        </p:nvSpPr>
        <p:spPr bwMode="auto">
          <a:xfrm>
            <a:off x="990600" y="152400"/>
            <a:ext cx="7543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3600">
                <a:solidFill>
                  <a:schemeClr val="accent2"/>
                </a:solidFill>
                <a:latin typeface="Arial Black" panose="020B0604020202020204" pitchFamily="34" charset="0"/>
              </a:rPr>
              <a:t>Examples of Self-Assembly</a:t>
            </a:r>
            <a:endParaRPr lang="en-GB" altLang="en-US" sz="2400"/>
          </a:p>
        </p:txBody>
      </p:sp>
      <p:pic>
        <p:nvPicPr>
          <p:cNvPr id="54274" name="Picture 6" descr="surfactant phases">
            <a:extLst>
              <a:ext uri="{FF2B5EF4-FFF2-40B4-BE49-F238E27FC236}">
                <a16:creationId xmlns:a16="http://schemas.microsoft.com/office/drawing/2014/main" id="{AEBBFD46-83F9-B547-8F2F-DD97DDAAA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918" b="2197"/>
          <a:stretch>
            <a:fillRect/>
          </a:stretch>
        </p:blipFill>
        <p:spPr bwMode="auto">
          <a:xfrm>
            <a:off x="3733800" y="914400"/>
            <a:ext cx="5181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 Box 7">
            <a:extLst>
              <a:ext uri="{FF2B5EF4-FFF2-40B4-BE49-F238E27FC236}">
                <a16:creationId xmlns:a16="http://schemas.microsoft.com/office/drawing/2014/main" id="{DF48D1AE-DFCA-A746-A3A5-BF78D3CFA75A}"/>
              </a:ext>
            </a:extLst>
          </p:cNvPr>
          <p:cNvSpPr txBox="1">
            <a:spLocks noChangeArrowheads="1"/>
          </p:cNvSpPr>
          <p:nvPr/>
        </p:nvSpPr>
        <p:spPr bwMode="auto">
          <a:xfrm>
            <a:off x="381000" y="5334000"/>
            <a:ext cx="8382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latin typeface="Arial" panose="020B0604020202020204" pitchFamily="34" charset="0"/>
              </a:rPr>
              <a:t>Surfactants can assemble into </a:t>
            </a:r>
            <a:r>
              <a:rPr lang="en-GB" altLang="en-US" sz="2400">
                <a:solidFill>
                  <a:srgbClr val="FF0000"/>
                </a:solidFill>
                <a:latin typeface="Arial" panose="020B0604020202020204" pitchFamily="34" charset="0"/>
              </a:rPr>
              <a:t>(a)</a:t>
            </a:r>
            <a:r>
              <a:rPr lang="en-GB" altLang="en-US" sz="2400">
                <a:latin typeface="Arial" panose="020B0604020202020204" pitchFamily="34" charset="0"/>
              </a:rPr>
              <a:t> </a:t>
            </a:r>
            <a:r>
              <a:rPr lang="en-GB" altLang="en-US" sz="2400">
                <a:solidFill>
                  <a:schemeClr val="accent2"/>
                </a:solidFill>
                <a:latin typeface="Arial" panose="020B0604020202020204" pitchFamily="34" charset="0"/>
              </a:rPr>
              <a:t>spherical micelles</a:t>
            </a:r>
            <a:r>
              <a:rPr lang="en-GB" altLang="en-US" sz="2400">
                <a:latin typeface="Arial" panose="020B0604020202020204" pitchFamily="34" charset="0"/>
              </a:rPr>
              <a:t>, </a:t>
            </a:r>
            <a:r>
              <a:rPr lang="en-GB" altLang="en-US" sz="2400">
                <a:solidFill>
                  <a:srgbClr val="FF0000"/>
                </a:solidFill>
                <a:latin typeface="Arial" panose="020B0604020202020204" pitchFamily="34" charset="0"/>
              </a:rPr>
              <a:t>(b)</a:t>
            </a:r>
            <a:r>
              <a:rPr lang="en-GB" altLang="en-US" sz="2400">
                <a:latin typeface="Arial" panose="020B0604020202020204" pitchFamily="34" charset="0"/>
              </a:rPr>
              <a:t> cylindrical micelles, </a:t>
            </a:r>
            <a:r>
              <a:rPr lang="en-GB" altLang="en-US" sz="2400">
                <a:solidFill>
                  <a:srgbClr val="FF0000"/>
                </a:solidFill>
                <a:latin typeface="Arial" panose="020B0604020202020204" pitchFamily="34" charset="0"/>
              </a:rPr>
              <a:t>(c)</a:t>
            </a:r>
            <a:r>
              <a:rPr lang="en-GB" altLang="en-US" sz="2400">
                <a:latin typeface="Arial" panose="020B0604020202020204" pitchFamily="34" charset="0"/>
              </a:rPr>
              <a:t> </a:t>
            </a:r>
            <a:r>
              <a:rPr lang="en-GB" altLang="en-US" sz="2400">
                <a:solidFill>
                  <a:schemeClr val="accent2"/>
                </a:solidFill>
                <a:latin typeface="Arial" panose="020B0604020202020204" pitchFamily="34" charset="0"/>
              </a:rPr>
              <a:t>bi-layers (membranes),</a:t>
            </a:r>
            <a:r>
              <a:rPr lang="en-GB" altLang="en-US" sz="2400">
                <a:latin typeface="Arial" panose="020B0604020202020204" pitchFamily="34" charset="0"/>
              </a:rPr>
              <a:t> or </a:t>
            </a:r>
            <a:r>
              <a:rPr lang="en-GB" altLang="en-US" sz="2400">
                <a:solidFill>
                  <a:srgbClr val="FF0000"/>
                </a:solidFill>
                <a:latin typeface="Arial" panose="020B0604020202020204" pitchFamily="34" charset="0"/>
              </a:rPr>
              <a:t>(d)</a:t>
            </a:r>
            <a:r>
              <a:rPr lang="en-GB" altLang="en-US" sz="2400">
                <a:latin typeface="Arial" panose="020B0604020202020204" pitchFamily="34" charset="0"/>
              </a:rPr>
              <a:t> saddle surfaces in bicontinuous structures</a:t>
            </a:r>
          </a:p>
        </p:txBody>
      </p:sp>
      <p:sp>
        <p:nvSpPr>
          <p:cNvPr id="54276" name="Text Box 8">
            <a:extLst>
              <a:ext uri="{FF2B5EF4-FFF2-40B4-BE49-F238E27FC236}">
                <a16:creationId xmlns:a16="http://schemas.microsoft.com/office/drawing/2014/main" id="{AA3D2AEE-56EF-7845-AEF1-FBC05CAB5CEF}"/>
              </a:ext>
            </a:extLst>
          </p:cNvPr>
          <p:cNvSpPr txBox="1">
            <a:spLocks noChangeArrowheads="1"/>
          </p:cNvSpPr>
          <p:nvPr/>
        </p:nvSpPr>
        <p:spPr bwMode="auto">
          <a:xfrm>
            <a:off x="3886200" y="4648200"/>
            <a:ext cx="510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1800">
                <a:latin typeface="Arial" panose="020B0604020202020204" pitchFamily="34" charset="0"/>
              </a:rPr>
              <a:t>From I.W. Hamley, </a:t>
            </a:r>
            <a:r>
              <a:rPr lang="en-GB" altLang="en-US" sz="1800" i="1">
                <a:latin typeface="Arial" panose="020B0604020202020204" pitchFamily="34" charset="0"/>
              </a:rPr>
              <a:t>Introduction to Soft Matter</a:t>
            </a:r>
            <a:endParaRPr lang="en-GB" altLang="en-US" sz="2400" i="1"/>
          </a:p>
        </p:txBody>
      </p:sp>
      <p:sp>
        <p:nvSpPr>
          <p:cNvPr id="54277" name="Line 9">
            <a:extLst>
              <a:ext uri="{FF2B5EF4-FFF2-40B4-BE49-F238E27FC236}">
                <a16:creationId xmlns:a16="http://schemas.microsoft.com/office/drawing/2014/main" id="{6FA1A18A-B5BA-4141-A034-97880816D704}"/>
              </a:ext>
            </a:extLst>
          </p:cNvPr>
          <p:cNvSpPr>
            <a:spLocks noChangeShapeType="1"/>
          </p:cNvSpPr>
          <p:nvPr/>
        </p:nvSpPr>
        <p:spPr bwMode="auto">
          <a:xfrm>
            <a:off x="838200" y="685800"/>
            <a:ext cx="73152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4278" name="Object 2">
            <a:extLst>
              <a:ext uri="{FF2B5EF4-FFF2-40B4-BE49-F238E27FC236}">
                <a16:creationId xmlns:a16="http://schemas.microsoft.com/office/drawing/2014/main" id="{92351953-AB1A-3646-B583-4755A06DC198}"/>
              </a:ext>
            </a:extLst>
          </p:cNvPr>
          <p:cNvGraphicFramePr>
            <a:graphicFrameLocks/>
          </p:cNvGraphicFramePr>
          <p:nvPr/>
        </p:nvGraphicFramePr>
        <p:xfrm>
          <a:off x="152400" y="838200"/>
          <a:ext cx="3581400" cy="2362200"/>
        </p:xfrm>
        <a:graphic>
          <a:graphicData uri="http://schemas.openxmlformats.org/presentationml/2006/ole">
            <mc:AlternateContent xmlns:mc="http://schemas.openxmlformats.org/markup-compatibility/2006">
              <mc:Choice xmlns:v="urn:schemas-microsoft-com:vml" Requires="v">
                <p:oleObj spid="_x0000_s113671" name="Paint Shop Pro Image" r:id="rId5" imgW="3251200" imgH="2286000" progId="PaintShopPro">
                  <p:embed/>
                </p:oleObj>
              </mc:Choice>
              <mc:Fallback>
                <p:oleObj name="Paint Shop Pro Image" r:id="rId5" imgW="3251200" imgH="2286000" progId="PaintShopPro">
                  <p:embed/>
                  <p:pic>
                    <p:nvPicPr>
                      <p:cNvPr id="54278" name="Object 2">
                        <a:extLst>
                          <a:ext uri="{FF2B5EF4-FFF2-40B4-BE49-F238E27FC236}">
                            <a16:creationId xmlns:a16="http://schemas.microsoft.com/office/drawing/2014/main" id="{92351953-AB1A-3646-B583-4755A06DC19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838200"/>
                        <a:ext cx="35814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21515" name="Picture 11" descr="bubble">
            <a:extLst>
              <a:ext uri="{FF2B5EF4-FFF2-40B4-BE49-F238E27FC236}">
                <a16:creationId xmlns:a16="http://schemas.microsoft.com/office/drawing/2014/main" id="{8AC286A8-83B1-4E41-ADB1-B3F66BE7BD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3276600"/>
            <a:ext cx="194945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 Box 12">
            <a:extLst>
              <a:ext uri="{FF2B5EF4-FFF2-40B4-BE49-F238E27FC236}">
                <a16:creationId xmlns:a16="http://schemas.microsoft.com/office/drawing/2014/main" id="{94F9F634-905E-0C48-99FA-90070F8C367C}"/>
              </a:ext>
            </a:extLst>
          </p:cNvPr>
          <p:cNvSpPr txBox="1">
            <a:spLocks noChangeArrowheads="1"/>
          </p:cNvSpPr>
          <p:nvPr/>
        </p:nvSpPr>
        <p:spPr bwMode="auto">
          <a:xfrm>
            <a:off x="3886200" y="990600"/>
            <a:ext cx="5334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solidFill>
                  <a:srgbClr val="FF0000"/>
                </a:solidFill>
              </a:rPr>
              <a:t>(a)</a:t>
            </a:r>
            <a:endParaRPr lang="en-GB" altLang="en-US" sz="2400"/>
          </a:p>
        </p:txBody>
      </p:sp>
      <p:sp>
        <p:nvSpPr>
          <p:cNvPr id="54281" name="Text Box 13">
            <a:extLst>
              <a:ext uri="{FF2B5EF4-FFF2-40B4-BE49-F238E27FC236}">
                <a16:creationId xmlns:a16="http://schemas.microsoft.com/office/drawing/2014/main" id="{ABB0BCBA-E97F-704D-923C-E05DCCC0295E}"/>
              </a:ext>
            </a:extLst>
          </p:cNvPr>
          <p:cNvSpPr txBox="1">
            <a:spLocks noChangeArrowheads="1"/>
          </p:cNvSpPr>
          <p:nvPr/>
        </p:nvSpPr>
        <p:spPr bwMode="auto">
          <a:xfrm>
            <a:off x="6553200" y="9144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solidFill>
                  <a:srgbClr val="FF0000"/>
                </a:solidFill>
              </a:rPr>
              <a:t>(b)</a:t>
            </a:r>
            <a:endParaRPr lang="en-GB" altLang="en-US" sz="2400"/>
          </a:p>
        </p:txBody>
      </p:sp>
      <p:sp>
        <p:nvSpPr>
          <p:cNvPr id="54282" name="Text Box 14">
            <a:extLst>
              <a:ext uri="{FF2B5EF4-FFF2-40B4-BE49-F238E27FC236}">
                <a16:creationId xmlns:a16="http://schemas.microsoft.com/office/drawing/2014/main" id="{F08018CF-480F-EA49-9A3A-F9A3678A70D7}"/>
              </a:ext>
            </a:extLst>
          </p:cNvPr>
          <p:cNvSpPr txBox="1">
            <a:spLocks noChangeArrowheads="1"/>
          </p:cNvSpPr>
          <p:nvPr/>
        </p:nvSpPr>
        <p:spPr bwMode="auto">
          <a:xfrm>
            <a:off x="3810000" y="28956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solidFill>
                  <a:srgbClr val="FF0000"/>
                </a:solidFill>
              </a:rPr>
              <a:t>(c)</a:t>
            </a:r>
            <a:endParaRPr lang="en-GB" altLang="en-US" sz="2400"/>
          </a:p>
        </p:txBody>
      </p:sp>
      <p:sp>
        <p:nvSpPr>
          <p:cNvPr id="54283" name="Text Box 15">
            <a:extLst>
              <a:ext uri="{FF2B5EF4-FFF2-40B4-BE49-F238E27FC236}">
                <a16:creationId xmlns:a16="http://schemas.microsoft.com/office/drawing/2014/main" id="{28BE7ADD-FD4A-1548-9D4E-21C5084DAC94}"/>
              </a:ext>
            </a:extLst>
          </p:cNvPr>
          <p:cNvSpPr txBox="1">
            <a:spLocks noChangeArrowheads="1"/>
          </p:cNvSpPr>
          <p:nvPr/>
        </p:nvSpPr>
        <p:spPr bwMode="auto">
          <a:xfrm>
            <a:off x="6477000" y="2971800"/>
            <a:ext cx="685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solidFill>
                  <a:srgbClr val="FF0000"/>
                </a:solidFill>
              </a:rPr>
              <a:t>(d)</a:t>
            </a:r>
            <a:endParaRPr lang="en-GB" altLang="en-US" sz="2400"/>
          </a:p>
        </p:txBody>
      </p:sp>
    </p:spTree>
    <p:extLst>
      <p:ext uri="{BB962C8B-B14F-4D97-AF65-F5344CB8AC3E}">
        <p14:creationId xmlns:p14="http://schemas.microsoft.com/office/powerpoint/2010/main" val="264737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1026">
            <a:extLst>
              <a:ext uri="{FF2B5EF4-FFF2-40B4-BE49-F238E27FC236}">
                <a16:creationId xmlns:a16="http://schemas.microsoft.com/office/drawing/2014/main" id="{6DBD9D23-D441-384D-BF08-57BDC9F8FD81}"/>
              </a:ext>
            </a:extLst>
          </p:cNvPr>
          <p:cNvSpPr>
            <a:spLocks noGrp="1" noChangeArrowheads="1"/>
          </p:cNvSpPr>
          <p:nvPr>
            <p:ph type="title"/>
          </p:nvPr>
        </p:nvSpPr>
        <p:spPr>
          <a:xfrm>
            <a:off x="762000" y="142875"/>
            <a:ext cx="7772400" cy="765175"/>
          </a:xfrm>
        </p:spPr>
        <p:txBody>
          <a:bodyPr/>
          <a:lstStyle/>
          <a:p>
            <a:r>
              <a:rPr lang="en-GB" altLang="en-US" sz="2800">
                <a:solidFill>
                  <a:schemeClr val="accent2"/>
                </a:solidFill>
                <a:latin typeface="Arial Black" panose="020B0604020202020204" pitchFamily="34" charset="0"/>
                <a:ea typeface="ＭＳ Ｐゴシック" panose="020B0600070205080204" pitchFamily="34" charset="-128"/>
              </a:rPr>
              <a:t>Examples of Self-Assembly</a:t>
            </a:r>
            <a:endParaRPr lang="en-GB" altLang="en-US" sz="2800">
              <a:latin typeface="Arial Black" panose="020B0604020202020204" pitchFamily="34" charset="0"/>
              <a:ea typeface="ＭＳ Ｐゴシック" panose="020B0600070205080204" pitchFamily="34" charset="-128"/>
            </a:endParaRPr>
          </a:p>
        </p:txBody>
      </p:sp>
      <p:sp>
        <p:nvSpPr>
          <p:cNvPr id="35843" name="Rectangle 1027">
            <a:extLst>
              <a:ext uri="{FF2B5EF4-FFF2-40B4-BE49-F238E27FC236}">
                <a16:creationId xmlns:a16="http://schemas.microsoft.com/office/drawing/2014/main" id="{2660F1BB-40AE-9843-AE8F-B950ABEFE116}"/>
              </a:ext>
            </a:extLst>
          </p:cNvPr>
          <p:cNvSpPr>
            <a:spLocks noGrp="1" noChangeArrowheads="1"/>
          </p:cNvSpPr>
          <p:nvPr>
            <p:ph type="body" idx="1"/>
          </p:nvPr>
        </p:nvSpPr>
        <p:spPr>
          <a:xfrm>
            <a:off x="457200" y="4038600"/>
            <a:ext cx="8305800" cy="2819400"/>
          </a:xfrm>
        </p:spPr>
        <p:txBody>
          <a:bodyPr/>
          <a:lstStyle/>
          <a:p>
            <a:r>
              <a:rPr lang="en-GB" altLang="en-US" sz="2400">
                <a:latin typeface="Arial" panose="020B0604020202020204" pitchFamily="34" charset="0"/>
                <a:ea typeface="ＭＳ Ｐゴシック" panose="020B0600070205080204" pitchFamily="34" charset="-128"/>
              </a:rPr>
              <a:t>Surfactants can create a bi-continuous surface to separate an oil phase and a water phase.</a:t>
            </a:r>
          </a:p>
          <a:p>
            <a:r>
              <a:rPr lang="en-GB" altLang="en-US" sz="2400">
                <a:solidFill>
                  <a:schemeClr val="accent2"/>
                </a:solidFill>
                <a:latin typeface="Arial" panose="020B0604020202020204" pitchFamily="34" charset="0"/>
                <a:ea typeface="ＭＳ Ｐゴシック" panose="020B0600070205080204" pitchFamily="34" charset="-128"/>
              </a:rPr>
              <a:t>The hydrophilic end of the molecule orients itself towards the aqueous phase.</a:t>
            </a:r>
          </a:p>
          <a:p>
            <a:r>
              <a:rPr lang="en-GB" altLang="en-US" sz="2400">
                <a:latin typeface="Arial" panose="020B0604020202020204" pitchFamily="34" charset="0"/>
                <a:ea typeface="ＭＳ Ｐゴシック" panose="020B0600070205080204" pitchFamily="34" charset="-128"/>
              </a:rPr>
              <a:t>The oil and water are completely separated but both are CONTINUOUS across the system.</a:t>
            </a:r>
            <a:endParaRPr lang="en-GB" altLang="en-US">
              <a:latin typeface="Arial" panose="020B0604020202020204" pitchFamily="34" charset="0"/>
              <a:ea typeface="ＭＳ Ｐゴシック" panose="020B0600070205080204" pitchFamily="34" charset="-128"/>
            </a:endParaRPr>
          </a:p>
        </p:txBody>
      </p:sp>
      <p:pic>
        <p:nvPicPr>
          <p:cNvPr id="56323" name="Picture 1028" descr="bicontinuous phase">
            <a:extLst>
              <a:ext uri="{FF2B5EF4-FFF2-40B4-BE49-F238E27FC236}">
                <a16:creationId xmlns:a16="http://schemas.microsoft.com/office/drawing/2014/main" id="{8C278053-9D9B-974E-B14D-059287BB6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172" b="4042"/>
          <a:stretch>
            <a:fillRect/>
          </a:stretch>
        </p:blipFill>
        <p:spPr bwMode="auto">
          <a:xfrm>
            <a:off x="1752600" y="685800"/>
            <a:ext cx="3962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 Box 1029">
            <a:extLst>
              <a:ext uri="{FF2B5EF4-FFF2-40B4-BE49-F238E27FC236}">
                <a16:creationId xmlns:a16="http://schemas.microsoft.com/office/drawing/2014/main" id="{74767774-883A-7542-970E-408F834B8663}"/>
              </a:ext>
            </a:extLst>
          </p:cNvPr>
          <p:cNvSpPr txBox="1">
            <a:spLocks noChangeArrowheads="1"/>
          </p:cNvSpPr>
          <p:nvPr/>
        </p:nvSpPr>
        <p:spPr bwMode="auto">
          <a:xfrm>
            <a:off x="4495800" y="3657600"/>
            <a:ext cx="464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1800">
                <a:latin typeface="Arial" panose="020B0604020202020204" pitchFamily="34" charset="0"/>
              </a:rPr>
              <a:t>From RAL Jones, </a:t>
            </a:r>
            <a:r>
              <a:rPr lang="en-GB" altLang="en-US" sz="1800" i="1">
                <a:latin typeface="Arial" panose="020B0604020202020204" pitchFamily="34" charset="0"/>
              </a:rPr>
              <a:t>Soft Condensed Matter</a:t>
            </a:r>
            <a:endParaRPr lang="en-GB" altLang="en-US" sz="1800"/>
          </a:p>
        </p:txBody>
      </p:sp>
      <p:sp>
        <p:nvSpPr>
          <p:cNvPr id="56325" name="Line 1030">
            <a:extLst>
              <a:ext uri="{FF2B5EF4-FFF2-40B4-BE49-F238E27FC236}">
                <a16:creationId xmlns:a16="http://schemas.microsoft.com/office/drawing/2014/main" id="{CB264E72-ADCA-4A4A-964D-5BDC96C17994}"/>
              </a:ext>
            </a:extLst>
          </p:cNvPr>
          <p:cNvSpPr>
            <a:spLocks noChangeShapeType="1"/>
          </p:cNvSpPr>
          <p:nvPr/>
        </p:nvSpPr>
        <p:spPr bwMode="auto">
          <a:xfrm>
            <a:off x="838200" y="685800"/>
            <a:ext cx="73152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26" name="Text Box 1031">
            <a:extLst>
              <a:ext uri="{FF2B5EF4-FFF2-40B4-BE49-F238E27FC236}">
                <a16:creationId xmlns:a16="http://schemas.microsoft.com/office/drawing/2014/main" id="{0C9273C1-10D4-8A45-A8CB-5743B913B9FC}"/>
              </a:ext>
            </a:extLst>
          </p:cNvPr>
          <p:cNvSpPr txBox="1">
            <a:spLocks noChangeArrowheads="1"/>
          </p:cNvSpPr>
          <p:nvPr/>
        </p:nvSpPr>
        <p:spPr bwMode="auto">
          <a:xfrm>
            <a:off x="6096000" y="1600200"/>
            <a:ext cx="2743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solidFill>
                  <a:schemeClr val="accent1"/>
                </a:solidFill>
                <a:latin typeface="Comic Sans MS" panose="030F0902030302020204" pitchFamily="66" charset="0"/>
              </a:rPr>
              <a:t>The “plumber’s nightmare”</a:t>
            </a:r>
            <a:endParaRPr lang="en-GB" altLang="en-US" sz="2400"/>
          </a:p>
        </p:txBody>
      </p:sp>
    </p:spTree>
    <p:extLst>
      <p:ext uri="{BB962C8B-B14F-4D97-AF65-F5344CB8AC3E}">
        <p14:creationId xmlns:p14="http://schemas.microsoft.com/office/powerpoint/2010/main" val="3899546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8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8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colloidosome">
            <a:extLst>
              <a:ext uri="{FF2B5EF4-FFF2-40B4-BE49-F238E27FC236}">
                <a16:creationId xmlns:a16="http://schemas.microsoft.com/office/drawing/2014/main" id="{D7CE3308-4BEB-FA43-8AF4-58A4CB616F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1905000"/>
            <a:ext cx="27813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Text Box 7">
            <a:extLst>
              <a:ext uri="{FF2B5EF4-FFF2-40B4-BE49-F238E27FC236}">
                <a16:creationId xmlns:a16="http://schemas.microsoft.com/office/drawing/2014/main" id="{FD28E597-2D58-2447-BA0D-A90183F21F7C}"/>
              </a:ext>
            </a:extLst>
          </p:cNvPr>
          <p:cNvSpPr txBox="1">
            <a:spLocks noChangeArrowheads="1"/>
          </p:cNvSpPr>
          <p:nvPr/>
        </p:nvSpPr>
        <p:spPr bwMode="auto">
          <a:xfrm>
            <a:off x="304800" y="304800"/>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solidFill>
                  <a:schemeClr val="accent2"/>
                </a:solidFill>
                <a:latin typeface="Arial Black" panose="020B0604020202020204" pitchFamily="34" charset="0"/>
              </a:rPr>
              <a:t>Colloidosomes:  Self-assembled colloidal particles</a:t>
            </a:r>
            <a:endParaRPr lang="en-GB" altLang="en-US" sz="2400"/>
          </a:p>
        </p:txBody>
      </p:sp>
      <p:sp>
        <p:nvSpPr>
          <p:cNvPr id="51203" name="Text Box 8">
            <a:extLst>
              <a:ext uri="{FF2B5EF4-FFF2-40B4-BE49-F238E27FC236}">
                <a16:creationId xmlns:a16="http://schemas.microsoft.com/office/drawing/2014/main" id="{8484AA2C-4AA5-624C-B800-6B06848CE853}"/>
              </a:ext>
            </a:extLst>
          </p:cNvPr>
          <p:cNvSpPr txBox="1">
            <a:spLocks noChangeArrowheads="1"/>
          </p:cNvSpPr>
          <p:nvPr/>
        </p:nvSpPr>
        <p:spPr bwMode="auto">
          <a:xfrm>
            <a:off x="838200" y="6019800"/>
            <a:ext cx="807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1800">
                <a:latin typeface="Arial" panose="020B0604020202020204" pitchFamily="34" charset="0"/>
              </a:rPr>
              <a:t>A.D. Dinsmore </a:t>
            </a:r>
            <a:r>
              <a:rPr lang="en-GB" altLang="en-US" sz="1800" i="1">
                <a:latin typeface="Arial" panose="020B0604020202020204" pitchFamily="34" charset="0"/>
              </a:rPr>
              <a:t>et al</a:t>
            </a:r>
            <a:r>
              <a:rPr lang="en-GB" altLang="en-US" sz="1800">
                <a:latin typeface="Arial" panose="020B0604020202020204" pitchFamily="34" charset="0"/>
              </a:rPr>
              <a:t>., “Colloidosomes:  Selectively Permeable Capsules Composed of Colloidal Particles,” </a:t>
            </a:r>
            <a:r>
              <a:rPr lang="en-GB" altLang="en-US" sz="1800" i="1">
                <a:latin typeface="Arial" panose="020B0604020202020204" pitchFamily="34" charset="0"/>
              </a:rPr>
              <a:t>Science</a:t>
            </a:r>
            <a:r>
              <a:rPr lang="en-GB" altLang="en-US" sz="1800">
                <a:latin typeface="Arial" panose="020B0604020202020204" pitchFamily="34" charset="0"/>
              </a:rPr>
              <a:t>, </a:t>
            </a:r>
            <a:r>
              <a:rPr lang="en-GB" altLang="en-US" sz="1800" b="1">
                <a:latin typeface="Arial" panose="020B0604020202020204" pitchFamily="34" charset="0"/>
              </a:rPr>
              <a:t>298</a:t>
            </a:r>
            <a:r>
              <a:rPr lang="en-GB" altLang="en-US" sz="1800">
                <a:latin typeface="Arial" panose="020B0604020202020204" pitchFamily="34" charset="0"/>
              </a:rPr>
              <a:t> (2002) p. 1006.</a:t>
            </a:r>
            <a:endParaRPr lang="en-GB" altLang="en-US" sz="2400"/>
          </a:p>
        </p:txBody>
      </p:sp>
      <p:sp>
        <p:nvSpPr>
          <p:cNvPr id="51204" name="Rectangle 9">
            <a:extLst>
              <a:ext uri="{FF2B5EF4-FFF2-40B4-BE49-F238E27FC236}">
                <a16:creationId xmlns:a16="http://schemas.microsoft.com/office/drawing/2014/main" id="{CF7EA923-7C35-3141-A975-8EA8E7DDFCEB}"/>
              </a:ext>
            </a:extLst>
          </p:cNvPr>
          <p:cNvSpPr>
            <a:spLocks noChangeArrowheads="1"/>
          </p:cNvSpPr>
          <p:nvPr/>
        </p:nvSpPr>
        <p:spPr bwMode="auto">
          <a:xfrm>
            <a:off x="304800" y="838200"/>
            <a:ext cx="4572000" cy="3352800"/>
          </a:xfrm>
          <a:prstGeom prst="rect">
            <a:avLst/>
          </a:prstGeom>
          <a:solidFill>
            <a:srgbClr val="DDDDDD"/>
          </a:solidFill>
          <a:ln w="9525">
            <a:solidFill>
              <a:srgbClr val="DDDDDD"/>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pic>
        <p:nvPicPr>
          <p:cNvPr id="51205" name="Picture 10" descr="colloidosome-large">
            <a:extLst>
              <a:ext uri="{FF2B5EF4-FFF2-40B4-BE49-F238E27FC236}">
                <a16:creationId xmlns:a16="http://schemas.microsoft.com/office/drawing/2014/main" id="{7E69E325-E15B-BC47-8105-6C77CBF68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788" y="3135313"/>
            <a:ext cx="3376612"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Oval 11">
            <a:extLst>
              <a:ext uri="{FF2B5EF4-FFF2-40B4-BE49-F238E27FC236}">
                <a16:creationId xmlns:a16="http://schemas.microsoft.com/office/drawing/2014/main" id="{8725F976-FF86-8049-8E7D-00FB67ACCAD5}"/>
              </a:ext>
            </a:extLst>
          </p:cNvPr>
          <p:cNvSpPr>
            <a:spLocks noChangeArrowheads="1"/>
          </p:cNvSpPr>
          <p:nvPr/>
        </p:nvSpPr>
        <p:spPr bwMode="auto">
          <a:xfrm>
            <a:off x="1066800" y="1295400"/>
            <a:ext cx="1524000" cy="1524000"/>
          </a:xfrm>
          <a:prstGeom prst="ellipse">
            <a:avLst/>
          </a:prstGeom>
          <a:solidFill>
            <a:srgbClr val="969696"/>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07" name="Oval 12">
            <a:extLst>
              <a:ext uri="{FF2B5EF4-FFF2-40B4-BE49-F238E27FC236}">
                <a16:creationId xmlns:a16="http://schemas.microsoft.com/office/drawing/2014/main" id="{45E66E70-767E-EF4B-AEAE-8D4A22AAD77F}"/>
              </a:ext>
            </a:extLst>
          </p:cNvPr>
          <p:cNvSpPr>
            <a:spLocks noChangeArrowheads="1"/>
          </p:cNvSpPr>
          <p:nvPr/>
        </p:nvSpPr>
        <p:spPr bwMode="auto">
          <a:xfrm>
            <a:off x="1295400" y="25146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08" name="Oval 13">
            <a:extLst>
              <a:ext uri="{FF2B5EF4-FFF2-40B4-BE49-F238E27FC236}">
                <a16:creationId xmlns:a16="http://schemas.microsoft.com/office/drawing/2014/main" id="{F63B5F6E-3205-BA4F-BD9F-A9A3E2BC88A1}"/>
              </a:ext>
            </a:extLst>
          </p:cNvPr>
          <p:cNvSpPr>
            <a:spLocks noChangeArrowheads="1"/>
          </p:cNvSpPr>
          <p:nvPr/>
        </p:nvSpPr>
        <p:spPr bwMode="auto">
          <a:xfrm>
            <a:off x="1600200" y="25908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09" name="Oval 14">
            <a:extLst>
              <a:ext uri="{FF2B5EF4-FFF2-40B4-BE49-F238E27FC236}">
                <a16:creationId xmlns:a16="http://schemas.microsoft.com/office/drawing/2014/main" id="{3164EB45-9EF8-FA46-AA62-55344C70FE5A}"/>
              </a:ext>
            </a:extLst>
          </p:cNvPr>
          <p:cNvSpPr>
            <a:spLocks noChangeArrowheads="1"/>
          </p:cNvSpPr>
          <p:nvPr/>
        </p:nvSpPr>
        <p:spPr bwMode="auto">
          <a:xfrm>
            <a:off x="2286000" y="22098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10" name="Oval 15">
            <a:extLst>
              <a:ext uri="{FF2B5EF4-FFF2-40B4-BE49-F238E27FC236}">
                <a16:creationId xmlns:a16="http://schemas.microsoft.com/office/drawing/2014/main" id="{B81D538A-9804-B14A-8894-B8F9F2FA5114}"/>
              </a:ext>
            </a:extLst>
          </p:cNvPr>
          <p:cNvSpPr>
            <a:spLocks noChangeArrowheads="1"/>
          </p:cNvSpPr>
          <p:nvPr/>
        </p:nvSpPr>
        <p:spPr bwMode="auto">
          <a:xfrm>
            <a:off x="2362200" y="18288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11" name="Oval 16">
            <a:extLst>
              <a:ext uri="{FF2B5EF4-FFF2-40B4-BE49-F238E27FC236}">
                <a16:creationId xmlns:a16="http://schemas.microsoft.com/office/drawing/2014/main" id="{F7C7A8D2-23B6-9A45-B444-4A96F9AB7C06}"/>
              </a:ext>
            </a:extLst>
          </p:cNvPr>
          <p:cNvSpPr>
            <a:spLocks noChangeArrowheads="1"/>
          </p:cNvSpPr>
          <p:nvPr/>
        </p:nvSpPr>
        <p:spPr bwMode="auto">
          <a:xfrm>
            <a:off x="2286000" y="14478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12" name="Oval 17">
            <a:extLst>
              <a:ext uri="{FF2B5EF4-FFF2-40B4-BE49-F238E27FC236}">
                <a16:creationId xmlns:a16="http://schemas.microsoft.com/office/drawing/2014/main" id="{B141674B-D956-9E42-B695-90DA67B6AD59}"/>
              </a:ext>
            </a:extLst>
          </p:cNvPr>
          <p:cNvSpPr>
            <a:spLocks noChangeArrowheads="1"/>
          </p:cNvSpPr>
          <p:nvPr/>
        </p:nvSpPr>
        <p:spPr bwMode="auto">
          <a:xfrm>
            <a:off x="2057400" y="12192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13" name="Oval 18">
            <a:extLst>
              <a:ext uri="{FF2B5EF4-FFF2-40B4-BE49-F238E27FC236}">
                <a16:creationId xmlns:a16="http://schemas.microsoft.com/office/drawing/2014/main" id="{A0E9593E-04F8-C74C-B0D6-6A689C6437EA}"/>
              </a:ext>
            </a:extLst>
          </p:cNvPr>
          <p:cNvSpPr>
            <a:spLocks noChangeArrowheads="1"/>
          </p:cNvSpPr>
          <p:nvPr/>
        </p:nvSpPr>
        <p:spPr bwMode="auto">
          <a:xfrm>
            <a:off x="1752600" y="10668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14" name="Oval 19">
            <a:extLst>
              <a:ext uri="{FF2B5EF4-FFF2-40B4-BE49-F238E27FC236}">
                <a16:creationId xmlns:a16="http://schemas.microsoft.com/office/drawing/2014/main" id="{1B729D16-BD00-F94C-AEE4-620B13E60BF2}"/>
              </a:ext>
            </a:extLst>
          </p:cNvPr>
          <p:cNvSpPr>
            <a:spLocks noChangeArrowheads="1"/>
          </p:cNvSpPr>
          <p:nvPr/>
        </p:nvSpPr>
        <p:spPr bwMode="auto">
          <a:xfrm>
            <a:off x="1447800" y="10668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15" name="Oval 20">
            <a:extLst>
              <a:ext uri="{FF2B5EF4-FFF2-40B4-BE49-F238E27FC236}">
                <a16:creationId xmlns:a16="http://schemas.microsoft.com/office/drawing/2014/main" id="{80E6B45E-8936-7346-8EC5-F26A7EC21764}"/>
              </a:ext>
            </a:extLst>
          </p:cNvPr>
          <p:cNvSpPr>
            <a:spLocks noChangeArrowheads="1"/>
          </p:cNvSpPr>
          <p:nvPr/>
        </p:nvSpPr>
        <p:spPr bwMode="auto">
          <a:xfrm>
            <a:off x="1143000" y="12954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16" name="Oval 21">
            <a:extLst>
              <a:ext uri="{FF2B5EF4-FFF2-40B4-BE49-F238E27FC236}">
                <a16:creationId xmlns:a16="http://schemas.microsoft.com/office/drawing/2014/main" id="{E111C4AD-5DC9-CD4C-8986-71F9ADDAD4CD}"/>
              </a:ext>
            </a:extLst>
          </p:cNvPr>
          <p:cNvSpPr>
            <a:spLocks noChangeArrowheads="1"/>
          </p:cNvSpPr>
          <p:nvPr/>
        </p:nvSpPr>
        <p:spPr bwMode="auto">
          <a:xfrm>
            <a:off x="914400" y="16002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17" name="Oval 22">
            <a:extLst>
              <a:ext uri="{FF2B5EF4-FFF2-40B4-BE49-F238E27FC236}">
                <a16:creationId xmlns:a16="http://schemas.microsoft.com/office/drawing/2014/main" id="{EBF84DB2-F63D-A84B-90CB-EC641F34C414}"/>
              </a:ext>
            </a:extLst>
          </p:cNvPr>
          <p:cNvSpPr>
            <a:spLocks noChangeArrowheads="1"/>
          </p:cNvSpPr>
          <p:nvPr/>
        </p:nvSpPr>
        <p:spPr bwMode="auto">
          <a:xfrm>
            <a:off x="914400" y="19812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18" name="Oval 23">
            <a:extLst>
              <a:ext uri="{FF2B5EF4-FFF2-40B4-BE49-F238E27FC236}">
                <a16:creationId xmlns:a16="http://schemas.microsoft.com/office/drawing/2014/main" id="{30EF1BA1-4373-304A-83C4-3B8BC80BC69F}"/>
              </a:ext>
            </a:extLst>
          </p:cNvPr>
          <p:cNvSpPr>
            <a:spLocks noChangeArrowheads="1"/>
          </p:cNvSpPr>
          <p:nvPr/>
        </p:nvSpPr>
        <p:spPr bwMode="auto">
          <a:xfrm>
            <a:off x="1066800" y="22860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19" name="Oval 24">
            <a:extLst>
              <a:ext uri="{FF2B5EF4-FFF2-40B4-BE49-F238E27FC236}">
                <a16:creationId xmlns:a16="http://schemas.microsoft.com/office/drawing/2014/main" id="{661C5633-C1BF-0B43-BA8A-09AA9AC0A484}"/>
              </a:ext>
            </a:extLst>
          </p:cNvPr>
          <p:cNvSpPr>
            <a:spLocks noChangeArrowheads="1"/>
          </p:cNvSpPr>
          <p:nvPr/>
        </p:nvSpPr>
        <p:spPr bwMode="auto">
          <a:xfrm>
            <a:off x="2133600" y="25146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20" name="Oval 25">
            <a:extLst>
              <a:ext uri="{FF2B5EF4-FFF2-40B4-BE49-F238E27FC236}">
                <a16:creationId xmlns:a16="http://schemas.microsoft.com/office/drawing/2014/main" id="{994B320C-5494-D047-B263-DC79C8128FBE}"/>
              </a:ext>
            </a:extLst>
          </p:cNvPr>
          <p:cNvSpPr>
            <a:spLocks noChangeArrowheads="1"/>
          </p:cNvSpPr>
          <p:nvPr/>
        </p:nvSpPr>
        <p:spPr bwMode="auto">
          <a:xfrm>
            <a:off x="1828800" y="2590800"/>
            <a:ext cx="381000" cy="381000"/>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51221" name="Text Box 26">
            <a:extLst>
              <a:ext uri="{FF2B5EF4-FFF2-40B4-BE49-F238E27FC236}">
                <a16:creationId xmlns:a16="http://schemas.microsoft.com/office/drawing/2014/main" id="{4B643F31-947E-9F4C-8DEC-7E1D7C35EDC3}"/>
              </a:ext>
            </a:extLst>
          </p:cNvPr>
          <p:cNvSpPr txBox="1">
            <a:spLocks noChangeArrowheads="1"/>
          </p:cNvSpPr>
          <p:nvPr/>
        </p:nvSpPr>
        <p:spPr bwMode="auto">
          <a:xfrm>
            <a:off x="1371600" y="1720850"/>
            <a:ext cx="91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1800">
                <a:solidFill>
                  <a:schemeClr val="bg1"/>
                </a:solidFill>
                <a:latin typeface="Arial" panose="020B0604020202020204" pitchFamily="34" charset="0"/>
              </a:rPr>
              <a:t>Liquid B</a:t>
            </a:r>
            <a:endParaRPr lang="en-GB" altLang="en-US" sz="2400"/>
          </a:p>
        </p:txBody>
      </p:sp>
      <p:sp>
        <p:nvSpPr>
          <p:cNvPr id="51222" name="Text Box 27">
            <a:extLst>
              <a:ext uri="{FF2B5EF4-FFF2-40B4-BE49-F238E27FC236}">
                <a16:creationId xmlns:a16="http://schemas.microsoft.com/office/drawing/2014/main" id="{3610ADEE-7766-1B4A-8239-66DA92C9E5BE}"/>
              </a:ext>
            </a:extLst>
          </p:cNvPr>
          <p:cNvSpPr txBox="1">
            <a:spLocks noChangeArrowheads="1"/>
          </p:cNvSpPr>
          <p:nvPr/>
        </p:nvSpPr>
        <p:spPr bwMode="auto">
          <a:xfrm>
            <a:off x="609600" y="3276600"/>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000">
                <a:latin typeface="Arial" panose="020B0604020202020204" pitchFamily="34" charset="0"/>
              </a:rPr>
              <a:t>Liquid A</a:t>
            </a:r>
            <a:endParaRPr lang="en-GB" altLang="en-US" sz="2400"/>
          </a:p>
        </p:txBody>
      </p:sp>
      <p:sp>
        <p:nvSpPr>
          <p:cNvPr id="51223" name="Text Box 28">
            <a:extLst>
              <a:ext uri="{FF2B5EF4-FFF2-40B4-BE49-F238E27FC236}">
                <a16:creationId xmlns:a16="http://schemas.microsoft.com/office/drawing/2014/main" id="{ECD98A84-B605-194A-96F3-D402FC92CF04}"/>
              </a:ext>
            </a:extLst>
          </p:cNvPr>
          <p:cNvSpPr txBox="1">
            <a:spLocks noChangeArrowheads="1"/>
          </p:cNvSpPr>
          <p:nvPr/>
        </p:nvSpPr>
        <p:spPr bwMode="auto">
          <a:xfrm>
            <a:off x="3048000" y="1219200"/>
            <a:ext cx="152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000">
                <a:latin typeface="Arial" panose="020B0604020202020204" pitchFamily="34" charset="0"/>
              </a:rPr>
              <a:t>Colloidal particles (&lt;1 </a:t>
            </a:r>
            <a:r>
              <a:rPr lang="en-GB" altLang="en-US" sz="2000">
                <a:latin typeface="Symbol" pitchFamily="2" charset="2"/>
              </a:rPr>
              <a:t>m</a:t>
            </a:r>
            <a:r>
              <a:rPr lang="en-GB" altLang="en-US" sz="2000">
                <a:latin typeface="Arial" panose="020B0604020202020204" pitchFamily="34" charset="0"/>
              </a:rPr>
              <a:t>m)</a:t>
            </a:r>
            <a:endParaRPr lang="en-GB" altLang="en-US" sz="2400"/>
          </a:p>
        </p:txBody>
      </p:sp>
      <p:sp>
        <p:nvSpPr>
          <p:cNvPr id="51224" name="Line 29">
            <a:extLst>
              <a:ext uri="{FF2B5EF4-FFF2-40B4-BE49-F238E27FC236}">
                <a16:creationId xmlns:a16="http://schemas.microsoft.com/office/drawing/2014/main" id="{DD7166DF-0B49-1444-BA41-7C0A6048DDC3}"/>
              </a:ext>
            </a:extLst>
          </p:cNvPr>
          <p:cNvSpPr>
            <a:spLocks noChangeShapeType="1"/>
          </p:cNvSpPr>
          <p:nvPr/>
        </p:nvSpPr>
        <p:spPr bwMode="auto">
          <a:xfrm flipH="1">
            <a:off x="2743200" y="1447800"/>
            <a:ext cx="609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405276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3" descr="colloidal crystal">
            <a:extLst>
              <a:ext uri="{FF2B5EF4-FFF2-40B4-BE49-F238E27FC236}">
                <a16:creationId xmlns:a16="http://schemas.microsoft.com/office/drawing/2014/main" id="{E7FE5EBF-8E4A-E640-839A-8069291F6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09" t="3540" r="1976" b="4260"/>
          <a:stretch>
            <a:fillRect/>
          </a:stretch>
        </p:blipFill>
        <p:spPr bwMode="auto">
          <a:xfrm>
            <a:off x="2667000" y="838200"/>
            <a:ext cx="6172200"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ext Box 4">
            <a:extLst>
              <a:ext uri="{FF2B5EF4-FFF2-40B4-BE49-F238E27FC236}">
                <a16:creationId xmlns:a16="http://schemas.microsoft.com/office/drawing/2014/main" id="{70A40DAC-76D3-C243-9083-73DC7DB484F0}"/>
              </a:ext>
            </a:extLst>
          </p:cNvPr>
          <p:cNvSpPr txBox="1">
            <a:spLocks noChangeArrowheads="1"/>
          </p:cNvSpPr>
          <p:nvPr/>
        </p:nvSpPr>
        <p:spPr bwMode="auto">
          <a:xfrm>
            <a:off x="533400" y="3657600"/>
            <a:ext cx="24384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1800" i="1">
                <a:latin typeface="Arial" panose="020B0604020202020204" pitchFamily="34" charset="0"/>
              </a:rPr>
              <a:t>MRS Bulletin</a:t>
            </a:r>
            <a:r>
              <a:rPr lang="en-GB" altLang="en-US" sz="1800">
                <a:latin typeface="Arial" panose="020B0604020202020204" pitchFamily="34" charset="0"/>
              </a:rPr>
              <a:t>,</a:t>
            </a:r>
          </a:p>
          <a:p>
            <a:pPr>
              <a:spcBef>
                <a:spcPct val="50000"/>
              </a:spcBef>
              <a:buFontTx/>
              <a:buNone/>
            </a:pPr>
            <a:r>
              <a:rPr lang="en-GB" altLang="en-US" sz="1800">
                <a:latin typeface="Arial" panose="020B0604020202020204" pitchFamily="34" charset="0"/>
              </a:rPr>
              <a:t>Feb 2004, p. 86</a:t>
            </a:r>
            <a:endParaRPr lang="en-GB" altLang="en-US" sz="2400"/>
          </a:p>
        </p:txBody>
      </p:sp>
      <p:sp>
        <p:nvSpPr>
          <p:cNvPr id="53251" name="Text Box 5">
            <a:extLst>
              <a:ext uri="{FF2B5EF4-FFF2-40B4-BE49-F238E27FC236}">
                <a16:creationId xmlns:a16="http://schemas.microsoft.com/office/drawing/2014/main" id="{2B722C51-3FEC-944F-A679-269E91446E4C}"/>
              </a:ext>
            </a:extLst>
          </p:cNvPr>
          <p:cNvSpPr txBox="1">
            <a:spLocks noChangeArrowheads="1"/>
          </p:cNvSpPr>
          <p:nvPr/>
        </p:nvSpPr>
        <p:spPr bwMode="auto">
          <a:xfrm>
            <a:off x="1295400" y="228600"/>
            <a:ext cx="670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800">
                <a:solidFill>
                  <a:schemeClr val="accent2"/>
                </a:solidFill>
                <a:latin typeface="Arial Black" panose="020B0604020202020204" pitchFamily="34" charset="0"/>
              </a:rPr>
              <a:t>Colloidal Crystals</a:t>
            </a:r>
            <a:endParaRPr lang="en-GB" altLang="en-US" sz="2400"/>
          </a:p>
        </p:txBody>
      </p:sp>
      <p:sp>
        <p:nvSpPr>
          <p:cNvPr id="53252" name="Line 6">
            <a:extLst>
              <a:ext uri="{FF2B5EF4-FFF2-40B4-BE49-F238E27FC236}">
                <a16:creationId xmlns:a16="http://schemas.microsoft.com/office/drawing/2014/main" id="{A6A3941F-B29C-F340-960D-F48E643086D8}"/>
              </a:ext>
            </a:extLst>
          </p:cNvPr>
          <p:cNvSpPr>
            <a:spLocks noChangeShapeType="1"/>
          </p:cNvSpPr>
          <p:nvPr/>
        </p:nvSpPr>
        <p:spPr bwMode="auto">
          <a:xfrm>
            <a:off x="2819400" y="685800"/>
            <a:ext cx="3733800"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53" name="Text Box 7">
            <a:extLst>
              <a:ext uri="{FF2B5EF4-FFF2-40B4-BE49-F238E27FC236}">
                <a16:creationId xmlns:a16="http://schemas.microsoft.com/office/drawing/2014/main" id="{53C1B860-756D-2248-ABF1-906399D1259F}"/>
              </a:ext>
            </a:extLst>
          </p:cNvPr>
          <p:cNvSpPr txBox="1">
            <a:spLocks noChangeArrowheads="1"/>
          </p:cNvSpPr>
          <p:nvPr/>
        </p:nvSpPr>
        <p:spPr bwMode="auto">
          <a:xfrm>
            <a:off x="457200" y="5029200"/>
            <a:ext cx="822960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solidFill>
                  <a:schemeClr val="accent2"/>
                </a:solidFill>
                <a:latin typeface="Arial" panose="020B0604020202020204" pitchFamily="34" charset="0"/>
              </a:rPr>
              <a:t>Colloidal particles can have a +ve or -ve charge.</a:t>
            </a:r>
            <a:endParaRPr lang="en-GB" altLang="en-US" sz="2400">
              <a:latin typeface="Arial" panose="020B0604020202020204" pitchFamily="34" charset="0"/>
            </a:endParaRPr>
          </a:p>
          <a:p>
            <a:pPr>
              <a:spcBef>
                <a:spcPct val="50000"/>
              </a:spcBef>
              <a:buFontTx/>
              <a:buNone/>
            </a:pPr>
            <a:r>
              <a:rPr lang="en-GB" altLang="en-US" sz="2400">
                <a:latin typeface="Arial" panose="020B0604020202020204" pitchFamily="34" charset="0"/>
              </a:rPr>
              <a:t>In direct analogy to salt crystals of +ve and -ve ions, charge attractions can lead to close-packing in ordered arrays.</a:t>
            </a:r>
            <a:endParaRPr lang="en-GB" altLang="en-US" sz="2400"/>
          </a:p>
        </p:txBody>
      </p:sp>
    </p:spTree>
    <p:extLst>
      <p:ext uri="{BB962C8B-B14F-4D97-AF65-F5344CB8AC3E}">
        <p14:creationId xmlns:p14="http://schemas.microsoft.com/office/powerpoint/2010/main" val="153245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533400" y="186976"/>
            <a:ext cx="8229600" cy="914400"/>
          </a:xfrm>
        </p:spPr>
        <p:txBody>
          <a:bodyPr/>
          <a:lstStyle/>
          <a:p>
            <a:r>
              <a:rPr lang="en-US" sz="4000" b="1" dirty="0">
                <a:solidFill>
                  <a:srgbClr val="0E46FF"/>
                </a:solidFill>
              </a:rPr>
              <a:t>What determines micelle shape?</a:t>
            </a:r>
          </a:p>
        </p:txBody>
      </p:sp>
      <p:sp>
        <p:nvSpPr>
          <p:cNvPr id="32821" name="Text Box 53"/>
          <p:cNvSpPr txBox="1">
            <a:spLocks noChangeArrowheads="1"/>
          </p:cNvSpPr>
          <p:nvPr/>
        </p:nvSpPr>
        <p:spPr bwMode="auto">
          <a:xfrm>
            <a:off x="457200" y="5943600"/>
            <a:ext cx="80772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000" dirty="0"/>
              <a:t>Diagrams compiled from work by Brian </a:t>
            </a:r>
            <a:r>
              <a:rPr lang="en-US" sz="1000" dirty="0" err="1"/>
              <a:t>Eggiman</a:t>
            </a:r>
            <a:r>
              <a:rPr lang="en-US" sz="1000" dirty="0"/>
              <a:t> and Soler-</a:t>
            </a:r>
            <a:r>
              <a:rPr lang="en-US" sz="1000" dirty="0" err="1"/>
              <a:t>Illia</a:t>
            </a:r>
            <a:r>
              <a:rPr lang="en-US" sz="1000" dirty="0"/>
              <a:t> et al, </a:t>
            </a:r>
            <a:r>
              <a:rPr lang="ja-JP" altLang="en-US" sz="1000">
                <a:latin typeface="Arial"/>
              </a:rPr>
              <a:t>“</a:t>
            </a:r>
            <a:r>
              <a:rPr lang="en-US" sz="1000" dirty="0"/>
              <a:t>Chemical Strategies To Design Textured Materials: from Microporous and Mesoporous Oxides to Nanonetworks and Hierarchical Structures</a:t>
            </a:r>
            <a:r>
              <a:rPr lang="ja-JP" altLang="en-US" sz="1000">
                <a:latin typeface="Arial"/>
              </a:rPr>
              <a:t>”</a:t>
            </a:r>
            <a:r>
              <a:rPr lang="en-US" sz="1000" dirty="0"/>
              <a:t>, Chem. Rev. 2002, 102, 4093-4138.</a:t>
            </a:r>
          </a:p>
        </p:txBody>
      </p:sp>
      <p:sp>
        <p:nvSpPr>
          <p:cNvPr id="32822" name="Text Box 54"/>
          <p:cNvSpPr txBox="1">
            <a:spLocks noChangeArrowheads="1"/>
          </p:cNvSpPr>
          <p:nvPr/>
        </p:nvSpPr>
        <p:spPr bwMode="auto">
          <a:xfrm>
            <a:off x="2574925" y="1636713"/>
            <a:ext cx="184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s-MX"/>
          </a:p>
        </p:txBody>
      </p:sp>
      <p:pic>
        <p:nvPicPr>
          <p:cNvPr id="32831" name="Picture 63" descr="hexagonalstages"/>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33400" y="1600200"/>
            <a:ext cx="5486400" cy="19954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pic>
        <p:nvPicPr>
          <p:cNvPr id="32832" name="Picture 64" descr="cubicst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886200"/>
            <a:ext cx="5486400" cy="1995488"/>
          </a:xfrm>
          <a:prstGeom prst="rect">
            <a:avLst/>
          </a:prstGeom>
          <a:noFill/>
          <a:extLst>
            <a:ext uri="{909E8E84-426E-40dd-AFC4-6F175D3DCCD1}">
              <a14:hiddenFill xmlns="" xmlns:a14="http://schemas.microsoft.com/office/drawing/2010/main">
                <a:solidFill>
                  <a:srgbClr val="FFFFFF"/>
                </a:solidFill>
              </a14:hiddenFill>
            </a:ext>
          </a:extLst>
        </p:spPr>
      </p:pic>
      <p:pic>
        <p:nvPicPr>
          <p:cNvPr id="32833" name="Picture 65" descr="lamellarvertica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600200"/>
            <a:ext cx="2306638" cy="42672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Left Brace 1">
            <a:extLst>
              <a:ext uri="{FF2B5EF4-FFF2-40B4-BE49-F238E27FC236}">
                <a16:creationId xmlns:a16="http://schemas.microsoft.com/office/drawing/2014/main" id="{6C605885-DCEF-EB4E-AD25-EC661D78BE92}"/>
              </a:ext>
            </a:extLst>
          </p:cNvPr>
          <p:cNvSpPr/>
          <p:nvPr/>
        </p:nvSpPr>
        <p:spPr>
          <a:xfrm rot="5400000">
            <a:off x="7447429" y="2297206"/>
            <a:ext cx="246529" cy="2232211"/>
          </a:xfrm>
          <a:prstGeom prst="leftBrace">
            <a:avLst>
              <a:gd name="adj1" fmla="val 98183"/>
              <a:gd name="adj2"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Left Brace 8">
            <a:extLst>
              <a:ext uri="{FF2B5EF4-FFF2-40B4-BE49-F238E27FC236}">
                <a16:creationId xmlns:a16="http://schemas.microsoft.com/office/drawing/2014/main" id="{F41F7C20-5671-5847-8BCC-2B4203B9DE0D}"/>
              </a:ext>
            </a:extLst>
          </p:cNvPr>
          <p:cNvSpPr/>
          <p:nvPr/>
        </p:nvSpPr>
        <p:spPr>
          <a:xfrm>
            <a:off x="2052732" y="1615889"/>
            <a:ext cx="246529" cy="2232211"/>
          </a:xfrm>
          <a:prstGeom prst="leftBrace">
            <a:avLst>
              <a:gd name="adj1" fmla="val 226364"/>
              <a:gd name="adj2"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Left Brace 9">
            <a:extLst>
              <a:ext uri="{FF2B5EF4-FFF2-40B4-BE49-F238E27FC236}">
                <a16:creationId xmlns:a16="http://schemas.microsoft.com/office/drawing/2014/main" id="{6BA99C51-DD87-3C4E-A11D-B0BB77CEB31B}"/>
              </a:ext>
            </a:extLst>
          </p:cNvPr>
          <p:cNvSpPr/>
          <p:nvPr/>
        </p:nvSpPr>
        <p:spPr>
          <a:xfrm>
            <a:off x="1810685" y="4138612"/>
            <a:ext cx="242047" cy="1607764"/>
          </a:xfrm>
          <a:prstGeom prst="leftBrace">
            <a:avLst>
              <a:gd name="adj1" fmla="val 226364"/>
              <a:gd name="adj2"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293002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ctrTitle"/>
          </p:nvPr>
        </p:nvSpPr>
        <p:spPr>
          <a:xfrm>
            <a:off x="0" y="333375"/>
            <a:ext cx="9143999" cy="792163"/>
          </a:xfrm>
        </p:spPr>
        <p:txBody>
          <a:bodyPr>
            <a:noAutofit/>
          </a:bodyPr>
          <a:lstStyle/>
          <a:p>
            <a:pPr rtl="0" eaLnBrk="1" hangingPunct="1">
              <a:lnSpc>
                <a:spcPct val="125000"/>
              </a:lnSpc>
              <a:spcBef>
                <a:spcPct val="25000"/>
              </a:spcBef>
            </a:pPr>
            <a:r>
              <a:rPr lang="en-US" altLang="zh-CN" sz="2000" b="1" dirty="0">
                <a:solidFill>
                  <a:srgbClr val="0E46FF"/>
                </a:solidFill>
                <a:latin typeface="Times New Roman" charset="0"/>
                <a:ea typeface="Times New Roman" charset="0"/>
                <a:cs typeface="Times New Roman" charset="0"/>
              </a:rPr>
              <a:t>Transition from dispersed state to condensed state</a:t>
            </a:r>
            <a:r>
              <a:rPr lang="en-US" altLang="zh-CN" sz="2000" dirty="0">
                <a:solidFill>
                  <a:srgbClr val="0000CC"/>
                </a:solidFill>
                <a:latin typeface="Times New Roman" charset="0"/>
                <a:ea typeface="Times New Roman" charset="0"/>
                <a:cs typeface="Times New Roman" charset="0"/>
              </a:rPr>
              <a:t>: </a:t>
            </a:r>
            <a:r>
              <a:rPr lang="en-US" altLang="zh-CN" sz="2000" dirty="0">
                <a:solidFill>
                  <a:srgbClr val="EB00E7"/>
                </a:solidFill>
                <a:latin typeface="Times New Roman" charset="0"/>
                <a:ea typeface="Times New Roman" charset="0"/>
                <a:cs typeface="Times New Roman" charset="0"/>
              </a:rPr>
              <a:t>a universal phenomenon</a:t>
            </a:r>
            <a:br>
              <a:rPr lang="en-US" altLang="zh-CN" sz="2000" dirty="0">
                <a:solidFill>
                  <a:srgbClr val="EB00E7"/>
                </a:solidFill>
                <a:latin typeface="Times New Roman" charset="0"/>
                <a:ea typeface="Times New Roman" charset="0"/>
                <a:cs typeface="Times New Roman" charset="0"/>
              </a:rPr>
            </a:br>
            <a:r>
              <a:rPr lang="en-US" altLang="zh-CN" sz="2000" dirty="0">
                <a:solidFill>
                  <a:srgbClr val="EB00E7"/>
                </a:solidFill>
                <a:latin typeface="Times New Roman" charset="0"/>
                <a:ea typeface="Times New Roman" charset="0"/>
                <a:cs typeface="Times New Roman" charset="0"/>
              </a:rPr>
              <a:t>Beginning of self-assembly of molecules, polymers, or microscopic particles</a:t>
            </a:r>
            <a:endParaRPr lang="en-US" sz="2000" dirty="0">
              <a:solidFill>
                <a:srgbClr val="EB00E7"/>
              </a:solidFill>
              <a:latin typeface="Times New Roman" charset="0"/>
              <a:ea typeface="Times New Roman" charset="0"/>
              <a:cs typeface="Times New Roman" charset="0"/>
            </a:endParaRPr>
          </a:p>
        </p:txBody>
      </p:sp>
      <p:graphicFrame>
        <p:nvGraphicFramePr>
          <p:cNvPr id="24578" name="Object 2"/>
          <p:cNvGraphicFramePr>
            <a:graphicFrameLocks noChangeAspect="1"/>
          </p:cNvGraphicFramePr>
          <p:nvPr/>
        </p:nvGraphicFramePr>
        <p:xfrm>
          <a:off x="6559550" y="2349500"/>
          <a:ext cx="271463" cy="508000"/>
        </p:xfrm>
        <a:graphic>
          <a:graphicData uri="http://schemas.openxmlformats.org/presentationml/2006/ole">
            <mc:AlternateContent xmlns:mc="http://schemas.openxmlformats.org/markup-compatibility/2006">
              <mc:Choice xmlns:v="urn:schemas-microsoft-com:vml" Requires="v">
                <p:oleObj spid="_x0000_s7200"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0" y="2349500"/>
                        <a:ext cx="271463"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24580" name="Picture 5" desc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88" y="1069278"/>
            <a:ext cx="4286250" cy="532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1" name="Text Box 4"/>
          <p:cNvSpPr txBox="1">
            <a:spLocks noChangeArrowheads="1"/>
          </p:cNvSpPr>
          <p:nvPr/>
        </p:nvSpPr>
        <p:spPr bwMode="auto">
          <a:xfrm>
            <a:off x="468313" y="1341438"/>
            <a:ext cx="4535487" cy="4651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marL="442913" indent="-442913" eaLnBrk="1" hangingPunct="1">
              <a:lnSpc>
                <a:spcPct val="125000"/>
              </a:lnSpc>
              <a:spcBef>
                <a:spcPct val="25000"/>
              </a:spcBef>
              <a:buAutoNum type="alphaLcParenBoth"/>
            </a:pPr>
            <a:r>
              <a:rPr lang="en-US" altLang="zh-CN" sz="1800" b="0" dirty="0">
                <a:solidFill>
                  <a:srgbClr val="FF0000"/>
                </a:solidFill>
                <a:ea typeface="SimSun" charset="0"/>
                <a:cs typeface="SimSun" charset="0"/>
              </a:rPr>
              <a:t>Gas (dispersed) </a:t>
            </a:r>
            <a:r>
              <a:rPr lang="en-US" altLang="zh-CN" sz="1800" b="0" dirty="0">
                <a:solidFill>
                  <a:srgbClr val="FF0000"/>
                </a:solidFill>
                <a:ea typeface="SimSun" charset="0"/>
                <a:cs typeface="SimSun" charset="0"/>
                <a:sym typeface="Wingdings" charset="0"/>
              </a:rPr>
              <a:t></a:t>
            </a:r>
            <a:r>
              <a:rPr lang="en-US" altLang="zh-CN" sz="1800" b="0" dirty="0">
                <a:solidFill>
                  <a:srgbClr val="FF0000"/>
                </a:solidFill>
                <a:ea typeface="SimSun" charset="0"/>
                <a:cs typeface="SimSun" charset="0"/>
              </a:rPr>
              <a:t> Liquid (condensed)</a:t>
            </a:r>
          </a:p>
          <a:p>
            <a:pPr marL="442913" indent="-442913" algn="l" rtl="0" eaLnBrk="1" hangingPunct="1">
              <a:lnSpc>
                <a:spcPct val="125000"/>
              </a:lnSpc>
              <a:spcBef>
                <a:spcPct val="25000"/>
              </a:spcBef>
            </a:pPr>
            <a:r>
              <a:rPr lang="en-US" altLang="zh-CN" sz="1800" b="0" dirty="0">
                <a:solidFill>
                  <a:srgbClr val="000000"/>
                </a:solidFill>
                <a:ea typeface="SimSun" charset="0"/>
                <a:cs typeface="SimSun" charset="0"/>
              </a:rPr>
              <a:t>        </a:t>
            </a:r>
            <a:r>
              <a:rPr lang="en-US" altLang="zh-CN" sz="1800" b="0" dirty="0">
                <a:solidFill>
                  <a:srgbClr val="0000CC"/>
                </a:solidFill>
                <a:ea typeface="SimSun" charset="0"/>
                <a:cs typeface="SimSun" charset="0"/>
              </a:rPr>
              <a:t>under van der Waals attraction forces</a:t>
            </a:r>
          </a:p>
          <a:p>
            <a:pPr marL="442913" indent="-442913" algn="l" rtl="0" eaLnBrk="1" hangingPunct="1">
              <a:lnSpc>
                <a:spcPct val="125000"/>
              </a:lnSpc>
              <a:spcBef>
                <a:spcPct val="25000"/>
              </a:spcBef>
            </a:pPr>
            <a:endParaRPr lang="en-US" altLang="zh-CN" sz="1800" b="0" dirty="0">
              <a:solidFill>
                <a:srgbClr val="000000"/>
              </a:solidFill>
              <a:ea typeface="SimSun" charset="0"/>
              <a:cs typeface="SimSun" charset="0"/>
            </a:endParaRPr>
          </a:p>
          <a:p>
            <a:pPr marL="363538" indent="-363538" algn="l" rtl="0" eaLnBrk="1" hangingPunct="1">
              <a:lnSpc>
                <a:spcPct val="125000"/>
              </a:lnSpc>
              <a:spcBef>
                <a:spcPct val="25000"/>
              </a:spcBef>
            </a:pPr>
            <a:r>
              <a:rPr lang="en-US" altLang="zh-CN" sz="1800" b="0" dirty="0">
                <a:solidFill>
                  <a:srgbClr val="FF0000"/>
                </a:solidFill>
                <a:ea typeface="SimSun" charset="0"/>
                <a:cs typeface="SimSun" charset="0"/>
              </a:rPr>
              <a:t>(b) Polymer gels (dispersed) </a:t>
            </a:r>
            <a:r>
              <a:rPr lang="en-US" altLang="zh-CN" sz="1800" b="0" dirty="0">
                <a:solidFill>
                  <a:srgbClr val="FF0000"/>
                </a:solidFill>
                <a:ea typeface="SimSun" charset="0"/>
                <a:cs typeface="SimSun" charset="0"/>
                <a:sym typeface="Wingdings" charset="0"/>
              </a:rPr>
              <a:t> Collapsed polymer gel (condensed)</a:t>
            </a:r>
          </a:p>
          <a:p>
            <a:pPr marL="363538" indent="-363538" algn="l" rtl="0" eaLnBrk="1" hangingPunct="1">
              <a:lnSpc>
                <a:spcPct val="125000"/>
              </a:lnSpc>
              <a:spcBef>
                <a:spcPct val="25000"/>
              </a:spcBef>
            </a:pPr>
            <a:r>
              <a:rPr lang="en-US" altLang="zh-CN" sz="1800" b="0" dirty="0">
                <a:solidFill>
                  <a:srgbClr val="0000CC"/>
                </a:solidFill>
                <a:ea typeface="SimSun" charset="0"/>
                <a:cs typeface="SimSun" charset="0"/>
              </a:rPr>
              <a:t>	under rubber elasticity (entropy change), counter ions osmotic pressure, and electrostatic repulsive forces</a:t>
            </a:r>
          </a:p>
          <a:p>
            <a:pPr algn="l" rtl="0" eaLnBrk="1" hangingPunct="1">
              <a:lnSpc>
                <a:spcPct val="125000"/>
              </a:lnSpc>
              <a:spcBef>
                <a:spcPct val="25000"/>
              </a:spcBef>
            </a:pPr>
            <a:endParaRPr lang="en-US" altLang="zh-CN" sz="1800" b="0" dirty="0">
              <a:solidFill>
                <a:srgbClr val="000000"/>
              </a:solidFill>
              <a:ea typeface="SimSun" charset="0"/>
              <a:cs typeface="SimSun" charset="0"/>
            </a:endParaRPr>
          </a:p>
          <a:p>
            <a:pPr marL="363538" indent="-363538" algn="l" rtl="0" eaLnBrk="1" hangingPunct="1">
              <a:lnSpc>
                <a:spcPct val="125000"/>
              </a:lnSpc>
              <a:spcBef>
                <a:spcPct val="25000"/>
              </a:spcBef>
            </a:pPr>
            <a:r>
              <a:rPr lang="en-US" altLang="zh-CN" sz="1800" b="0" dirty="0">
                <a:solidFill>
                  <a:srgbClr val="000000"/>
                </a:solidFill>
                <a:ea typeface="SimSun" charset="0"/>
                <a:cs typeface="SimSun" charset="0"/>
              </a:rPr>
              <a:t>(c) </a:t>
            </a:r>
            <a:r>
              <a:rPr lang="en-US" altLang="zh-CN" sz="1800" b="0" dirty="0">
                <a:solidFill>
                  <a:srgbClr val="FF0000"/>
                </a:solidFill>
                <a:ea typeface="SimSun" charset="0"/>
                <a:cs typeface="SimSun" charset="0"/>
              </a:rPr>
              <a:t>Colloidal particles (dispersed) </a:t>
            </a:r>
            <a:r>
              <a:rPr lang="en-US" altLang="zh-CN" sz="1800" b="0" dirty="0">
                <a:solidFill>
                  <a:srgbClr val="FF0000"/>
                </a:solidFill>
                <a:ea typeface="SimSun" charset="0"/>
                <a:cs typeface="SimSun" charset="0"/>
                <a:sym typeface="Wingdings" charset="0"/>
              </a:rPr>
              <a:t> self-</a:t>
            </a:r>
            <a:r>
              <a:rPr lang="en-US" altLang="zh-CN" sz="1800" b="0" dirty="0">
                <a:solidFill>
                  <a:srgbClr val="0000CC"/>
                </a:solidFill>
                <a:ea typeface="SimSun" charset="0"/>
                <a:cs typeface="SimSun" charset="0"/>
                <a:sym typeface="Wingdings" charset="0"/>
              </a:rPr>
              <a:t>assembled colloidal crystals and super lattice structures </a:t>
            </a:r>
            <a:endParaRPr lang="en-US" sz="1800" b="0" dirty="0">
              <a:solidFill>
                <a:srgbClr val="0000CC"/>
              </a:solidFill>
              <a:ea typeface="SimSun" charset="0"/>
              <a:cs typeface="SimSun" charset="0"/>
            </a:endParaRPr>
          </a:p>
        </p:txBody>
      </p:sp>
    </p:spTree>
    <p:extLst>
      <p:ext uri="{BB962C8B-B14F-4D97-AF65-F5344CB8AC3E}">
        <p14:creationId xmlns:p14="http://schemas.microsoft.com/office/powerpoint/2010/main" val="3707742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ctrTitle"/>
          </p:nvPr>
        </p:nvSpPr>
        <p:spPr>
          <a:xfrm>
            <a:off x="146304" y="87927"/>
            <a:ext cx="8805671" cy="792163"/>
          </a:xfrm>
        </p:spPr>
        <p:txBody>
          <a:bodyPr>
            <a:noAutofit/>
          </a:bodyPr>
          <a:lstStyle/>
          <a:p>
            <a:pPr rtl="0" eaLnBrk="1" hangingPunct="1">
              <a:lnSpc>
                <a:spcPct val="125000"/>
              </a:lnSpc>
              <a:spcBef>
                <a:spcPct val="25000"/>
              </a:spcBef>
            </a:pPr>
            <a:r>
              <a:rPr lang="en-US" altLang="zh-CN" sz="3600" b="1" dirty="0">
                <a:solidFill>
                  <a:srgbClr val="0E46FF"/>
                </a:solidFill>
                <a:latin typeface="Arial" panose="020B0604020202020204" pitchFamily="34" charset="0"/>
                <a:ea typeface="Times New Roman" charset="0"/>
                <a:cs typeface="Arial" panose="020B0604020202020204" pitchFamily="34" charset="0"/>
              </a:rPr>
              <a:t>Surfactants and </a:t>
            </a:r>
            <a:r>
              <a:rPr lang="en-US" altLang="zh-CN" sz="3600" b="1" dirty="0" err="1">
                <a:solidFill>
                  <a:srgbClr val="0E46FF"/>
                </a:solidFill>
                <a:latin typeface="Arial" panose="020B0604020202020204" pitchFamily="34" charset="0"/>
                <a:ea typeface="Times New Roman" charset="0"/>
                <a:cs typeface="Arial" panose="020B0604020202020204" pitchFamily="34" charset="0"/>
              </a:rPr>
              <a:t>Amphiphilic</a:t>
            </a:r>
            <a:r>
              <a:rPr lang="en-US" altLang="zh-CN" sz="3600" b="1" dirty="0">
                <a:solidFill>
                  <a:srgbClr val="0E46FF"/>
                </a:solidFill>
                <a:latin typeface="Arial" panose="020B0604020202020204" pitchFamily="34" charset="0"/>
                <a:ea typeface="Times New Roman" charset="0"/>
                <a:cs typeface="Arial" panose="020B0604020202020204" pitchFamily="34" charset="0"/>
              </a:rPr>
              <a:t> Molecules</a:t>
            </a:r>
            <a:endParaRPr lang="en-US" sz="3600" b="1" dirty="0">
              <a:solidFill>
                <a:srgbClr val="0E46FF"/>
              </a:solidFill>
              <a:latin typeface="Arial" panose="020B0604020202020204" pitchFamily="34" charset="0"/>
              <a:ea typeface="Times New Roman" charset="0"/>
              <a:cs typeface="Arial" panose="020B0604020202020204" pitchFamily="34" charset="0"/>
            </a:endParaRPr>
          </a:p>
        </p:txBody>
      </p:sp>
      <p:graphicFrame>
        <p:nvGraphicFramePr>
          <p:cNvPr id="23554" name="Object 2"/>
          <p:cNvGraphicFramePr>
            <a:graphicFrameLocks noChangeAspect="1"/>
          </p:cNvGraphicFramePr>
          <p:nvPr/>
        </p:nvGraphicFramePr>
        <p:xfrm>
          <a:off x="6559550" y="2349500"/>
          <a:ext cx="271463" cy="508000"/>
        </p:xfrm>
        <a:graphic>
          <a:graphicData uri="http://schemas.openxmlformats.org/presentationml/2006/ole">
            <mc:AlternateContent xmlns:mc="http://schemas.openxmlformats.org/markup-compatibility/2006">
              <mc:Choice xmlns:v="urn:schemas-microsoft-com:vml" Requires="v">
                <p:oleObj spid="_x0000_s9248"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0" y="2349500"/>
                        <a:ext cx="271463"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3556" name="Text Box 4"/>
          <p:cNvSpPr txBox="1">
            <a:spLocks noChangeArrowheads="1"/>
          </p:cNvSpPr>
          <p:nvPr/>
        </p:nvSpPr>
        <p:spPr bwMode="auto">
          <a:xfrm>
            <a:off x="733876" y="944098"/>
            <a:ext cx="7971211" cy="5084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lnSpc>
                <a:spcPct val="125000"/>
              </a:lnSpc>
              <a:spcBef>
                <a:spcPct val="25000"/>
              </a:spcBef>
            </a:pPr>
            <a:r>
              <a:rPr lang="en-US" altLang="zh-CN" dirty="0">
                <a:ea typeface="SimSun" charset="0"/>
                <a:cs typeface="SimSun" charset="0"/>
              </a:rPr>
              <a:t>Surfactant characteristics</a:t>
            </a:r>
            <a:r>
              <a:rPr lang="en-US" altLang="zh-CN" sz="1800" dirty="0">
                <a:ea typeface="SimSun" charset="0"/>
                <a:cs typeface="SimSun" charset="0"/>
              </a:rPr>
              <a:t>: </a:t>
            </a:r>
            <a:r>
              <a:rPr lang="en-US" altLang="zh-CN" sz="1800" b="0" dirty="0">
                <a:solidFill>
                  <a:srgbClr val="0000CC"/>
                </a:solidFill>
                <a:ea typeface="SimSun" charset="0"/>
                <a:cs typeface="SimSun" charset="0"/>
              </a:rPr>
              <a:t>	</a:t>
            </a:r>
            <a:r>
              <a:rPr lang="en-US" altLang="zh-CN" sz="1800" b="0" u="sng" dirty="0">
                <a:solidFill>
                  <a:srgbClr val="0000CC"/>
                </a:solidFill>
                <a:ea typeface="SimSun" charset="0"/>
                <a:cs typeface="SimSun" charset="0"/>
              </a:rPr>
              <a:t>Head group charge</a:t>
            </a:r>
            <a:r>
              <a:rPr lang="en-US" altLang="zh-CN" sz="1800" b="0" dirty="0">
                <a:solidFill>
                  <a:srgbClr val="0000CC"/>
                </a:solidFill>
                <a:ea typeface="SimSun" charset="0"/>
                <a:cs typeface="SimSun" charset="0"/>
              </a:rPr>
              <a:t>, </a:t>
            </a:r>
            <a:r>
              <a:rPr lang="en-US" altLang="zh-CN" sz="1800" b="0" u="sng" dirty="0">
                <a:solidFill>
                  <a:srgbClr val="0000CC"/>
                </a:solidFill>
                <a:ea typeface="SimSun" charset="0"/>
                <a:cs typeface="SimSun" charset="0"/>
              </a:rPr>
              <a:t>chain length</a:t>
            </a:r>
            <a:r>
              <a:rPr lang="en-US" altLang="zh-CN" sz="1800" b="0" dirty="0">
                <a:solidFill>
                  <a:srgbClr val="0000CC"/>
                </a:solidFill>
                <a:ea typeface="SimSun" charset="0"/>
                <a:cs typeface="SimSun" charset="0"/>
              </a:rPr>
              <a:t>, </a:t>
            </a:r>
            <a:r>
              <a:rPr lang="en-US" altLang="zh-CN" sz="1800" b="0" u="sng" dirty="0">
                <a:solidFill>
                  <a:srgbClr val="0000CC"/>
                </a:solidFill>
                <a:ea typeface="SimSun" charset="0"/>
                <a:cs typeface="SimSun" charset="0"/>
              </a:rPr>
              <a:t>head group size</a:t>
            </a:r>
          </a:p>
          <a:p>
            <a:pPr algn="l" rtl="0" eaLnBrk="1" hangingPunct="1">
              <a:lnSpc>
                <a:spcPct val="125000"/>
              </a:lnSpc>
              <a:spcBef>
                <a:spcPct val="25000"/>
              </a:spcBef>
            </a:pPr>
            <a:r>
              <a:rPr lang="en-US" altLang="zh-CN" sz="1800" u="sng" dirty="0">
                <a:solidFill>
                  <a:srgbClr val="EB00E7"/>
                </a:solidFill>
                <a:ea typeface="SimSun" charset="0"/>
                <a:cs typeface="SimSun" charset="0"/>
              </a:rPr>
              <a:t>Cationic:</a:t>
            </a:r>
          </a:p>
          <a:p>
            <a:pPr marL="285750" indent="-285750" algn="l" rtl="0" eaLnBrk="1" hangingPunct="1">
              <a:lnSpc>
                <a:spcPct val="125000"/>
              </a:lnSpc>
              <a:buFont typeface="Arial" panose="020B0604020202020204" pitchFamily="34" charset="0"/>
              <a:buChar char="•"/>
            </a:pPr>
            <a:r>
              <a:rPr lang="en-US" altLang="zh-CN" sz="1800" b="0" dirty="0">
                <a:solidFill>
                  <a:srgbClr val="0000CC"/>
                </a:solidFill>
                <a:ea typeface="SimSun" charset="0"/>
                <a:cs typeface="SimSun" charset="0"/>
              </a:rPr>
              <a:t>long chain amines or ammonium salts are positively charges at pH&lt;7, </a:t>
            </a:r>
          </a:p>
          <a:p>
            <a:pPr marL="285750" indent="-285750" algn="l" rtl="0" eaLnBrk="1" hangingPunct="1">
              <a:lnSpc>
                <a:spcPct val="125000"/>
              </a:lnSpc>
              <a:buFont typeface="Arial" panose="020B0604020202020204" pitchFamily="34" charset="0"/>
              <a:buChar char="•"/>
            </a:pPr>
            <a:r>
              <a:rPr lang="en-US" altLang="zh-CN" sz="1800" b="0" dirty="0">
                <a:solidFill>
                  <a:srgbClr val="0000CC"/>
                </a:solidFill>
                <a:ea typeface="SimSun" charset="0"/>
                <a:cs typeface="SimSun" charset="0"/>
              </a:rPr>
              <a:t>not charged at pH &gt;7, then not active</a:t>
            </a:r>
          </a:p>
          <a:p>
            <a:pPr marL="285750" indent="-285750" algn="l" rtl="0" eaLnBrk="1" hangingPunct="1">
              <a:lnSpc>
                <a:spcPct val="125000"/>
              </a:lnSpc>
              <a:buFont typeface="Arial" panose="020B0604020202020204" pitchFamily="34" charset="0"/>
              <a:buChar char="•"/>
            </a:pPr>
            <a:r>
              <a:rPr lang="en-US" altLang="zh-CN" sz="1800" b="0" dirty="0">
                <a:solidFill>
                  <a:srgbClr val="0000CC"/>
                </a:solidFill>
                <a:ea typeface="SimSun" charset="0"/>
                <a:cs typeface="SimSun" charset="0"/>
              </a:rPr>
              <a:t>quaternary ammonium salts are charged and active at all pH’s</a:t>
            </a:r>
          </a:p>
          <a:p>
            <a:pPr algn="l" rtl="0" eaLnBrk="1" hangingPunct="1">
              <a:lnSpc>
                <a:spcPct val="125000"/>
              </a:lnSpc>
            </a:pPr>
            <a:r>
              <a:rPr lang="en-US" altLang="zh-CN" sz="1800" u="sng" dirty="0">
                <a:solidFill>
                  <a:srgbClr val="EB00E7"/>
                </a:solidFill>
                <a:ea typeface="SimSun" charset="0"/>
                <a:cs typeface="SimSun" charset="0"/>
              </a:rPr>
              <a:t>Anionic: </a:t>
            </a:r>
          </a:p>
          <a:p>
            <a:pPr marL="285750" indent="-285750" algn="l" rtl="0" eaLnBrk="1" hangingPunct="1">
              <a:lnSpc>
                <a:spcPct val="125000"/>
              </a:lnSpc>
              <a:buFont typeface="Arial" panose="020B0604020202020204" pitchFamily="34" charset="0"/>
              <a:buChar char="•"/>
            </a:pPr>
            <a:r>
              <a:rPr lang="en-US" altLang="zh-CN" sz="1800" b="0" dirty="0">
                <a:solidFill>
                  <a:srgbClr val="0000CC"/>
                </a:solidFill>
                <a:ea typeface="SimSun" charset="0"/>
                <a:cs typeface="SimSun" charset="0"/>
              </a:rPr>
              <a:t>Long chain carboxylic or sulfonic acids, are negatively charges at pH &gt; 7, </a:t>
            </a:r>
          </a:p>
          <a:p>
            <a:pPr marL="285750" indent="-285750" algn="l" rtl="0" eaLnBrk="1" hangingPunct="1">
              <a:lnSpc>
                <a:spcPct val="125000"/>
              </a:lnSpc>
              <a:buFont typeface="Arial" panose="020B0604020202020204" pitchFamily="34" charset="0"/>
              <a:buChar char="•"/>
            </a:pPr>
            <a:r>
              <a:rPr lang="en-US" altLang="zh-CN" sz="1800" b="0" dirty="0">
                <a:solidFill>
                  <a:srgbClr val="0000CC"/>
                </a:solidFill>
                <a:ea typeface="SimSun" charset="0"/>
                <a:cs typeface="SimSun" charset="0"/>
              </a:rPr>
              <a:t>(at pH &lt; 7 not ionized, not active)</a:t>
            </a:r>
          </a:p>
          <a:p>
            <a:pPr algn="l" rtl="0" eaLnBrk="1" hangingPunct="1">
              <a:lnSpc>
                <a:spcPct val="125000"/>
              </a:lnSpc>
              <a:spcBef>
                <a:spcPct val="25000"/>
              </a:spcBef>
            </a:pPr>
            <a:r>
              <a:rPr lang="en-US" altLang="zh-CN" sz="1800" u="sng" dirty="0">
                <a:solidFill>
                  <a:srgbClr val="EB00E7"/>
                </a:solidFill>
                <a:ea typeface="SimSun" charset="0"/>
                <a:cs typeface="SimSun" charset="0"/>
              </a:rPr>
              <a:t>Surfactant Activity depends on:</a:t>
            </a:r>
          </a:p>
          <a:p>
            <a:pPr marL="285750" indent="-285750" algn="l" rtl="0" eaLnBrk="1" hangingPunct="1">
              <a:lnSpc>
                <a:spcPct val="125000"/>
              </a:lnSpc>
              <a:buFont typeface="Arial" panose="020B0604020202020204" pitchFamily="34" charset="0"/>
              <a:buChar char="•"/>
            </a:pPr>
            <a:r>
              <a:rPr lang="en-US" altLang="zh-CN" sz="1800" b="0" dirty="0">
                <a:solidFill>
                  <a:srgbClr val="0000CC"/>
                </a:solidFill>
                <a:ea typeface="SimSun" charset="0"/>
                <a:cs typeface="SimSun" charset="0"/>
              </a:rPr>
              <a:t>pH, ionic strength of the solution and by counter ions</a:t>
            </a:r>
          </a:p>
          <a:p>
            <a:pPr marL="285750" indent="-285750" algn="l" rtl="0" eaLnBrk="1" hangingPunct="1">
              <a:lnSpc>
                <a:spcPct val="125000"/>
              </a:lnSpc>
              <a:buFont typeface="Arial" panose="020B0604020202020204" pitchFamily="34" charset="0"/>
              <a:buChar char="•"/>
            </a:pPr>
            <a:r>
              <a:rPr lang="en-US" altLang="zh-CN" sz="1800" b="0" dirty="0">
                <a:solidFill>
                  <a:srgbClr val="0000CC"/>
                </a:solidFill>
                <a:ea typeface="SimSun" charset="0"/>
                <a:cs typeface="SimSun" charset="0"/>
              </a:rPr>
              <a:t>Counter ions neutralize charges on surfactant head groups, and even cause its precipitation. </a:t>
            </a:r>
          </a:p>
          <a:p>
            <a:pPr marL="285750" indent="-285750" algn="l" rtl="0" eaLnBrk="1" hangingPunct="1">
              <a:lnSpc>
                <a:spcPct val="125000"/>
              </a:lnSpc>
              <a:buFont typeface="Arial" panose="020B0604020202020204" pitchFamily="34" charset="0"/>
              <a:buChar char="•"/>
            </a:pPr>
            <a:r>
              <a:rPr lang="en-US" altLang="zh-CN" sz="1800" b="0" u="sng" dirty="0">
                <a:solidFill>
                  <a:srgbClr val="0000CC"/>
                </a:solidFill>
                <a:ea typeface="SimSun" charset="0"/>
                <a:cs typeface="SimSun" charset="0"/>
              </a:rPr>
              <a:t>Non-ionic surfactants </a:t>
            </a:r>
            <a:r>
              <a:rPr lang="en-US" altLang="zh-CN" sz="1800" b="0" dirty="0">
                <a:solidFill>
                  <a:srgbClr val="0000CC"/>
                </a:solidFill>
                <a:ea typeface="SimSun" charset="0"/>
                <a:cs typeface="SimSun" charset="0"/>
              </a:rPr>
              <a:t>have the advantage in that pH, counter ions, or solvents do not affect their activity.</a:t>
            </a:r>
            <a:endParaRPr lang="en-US" sz="1800" b="0" dirty="0">
              <a:solidFill>
                <a:srgbClr val="0000CC"/>
              </a:solidFill>
              <a:ea typeface="SimSun" charset="0"/>
              <a:cs typeface="SimSun" charset="0"/>
            </a:endParaRPr>
          </a:p>
        </p:txBody>
      </p:sp>
    </p:spTree>
    <p:extLst>
      <p:ext uri="{BB962C8B-B14F-4D97-AF65-F5344CB8AC3E}">
        <p14:creationId xmlns:p14="http://schemas.microsoft.com/office/powerpoint/2010/main" val="1785111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416B9EC7-60C7-8C46-8574-72612F84C44A}"/>
              </a:ext>
            </a:extLst>
          </p:cNvPr>
          <p:cNvSpPr>
            <a:spLocks noGrp="1" noChangeArrowheads="1"/>
          </p:cNvSpPr>
          <p:nvPr>
            <p:ph type="title"/>
          </p:nvPr>
        </p:nvSpPr>
        <p:spPr>
          <a:xfrm>
            <a:off x="715963" y="-31750"/>
            <a:ext cx="7772400" cy="939800"/>
          </a:xfrm>
        </p:spPr>
        <p:txBody>
          <a:bodyPr/>
          <a:lstStyle/>
          <a:p>
            <a:pPr eaLnBrk="1" hangingPunct="1"/>
            <a:r>
              <a:rPr lang="en-GB" altLang="en-US"/>
              <a:t>Surfactants and amphiphiles</a:t>
            </a:r>
          </a:p>
        </p:txBody>
      </p:sp>
      <p:sp>
        <p:nvSpPr>
          <p:cNvPr id="9218" name="Text Box 3">
            <a:extLst>
              <a:ext uri="{FF2B5EF4-FFF2-40B4-BE49-F238E27FC236}">
                <a16:creationId xmlns:a16="http://schemas.microsoft.com/office/drawing/2014/main" id="{68473079-AD78-9F42-9F95-B76A2AD3D89D}"/>
              </a:ext>
            </a:extLst>
          </p:cNvPr>
          <p:cNvSpPr txBox="1">
            <a:spLocks noChangeArrowheads="1"/>
          </p:cNvSpPr>
          <p:nvPr/>
        </p:nvSpPr>
        <p:spPr bwMode="auto">
          <a:xfrm>
            <a:off x="419100" y="1219200"/>
            <a:ext cx="83058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19113" algn="l"/>
                <a:tab pos="2455863" algn="l"/>
              </a:tabLst>
              <a:defRPr>
                <a:solidFill>
                  <a:schemeClr val="tx1"/>
                </a:solidFill>
                <a:latin typeface="Arial" panose="020B0604020202020204" pitchFamily="34" charset="0"/>
              </a:defRPr>
            </a:lvl1pPr>
            <a:lvl2pPr marL="742950" indent="-285750">
              <a:tabLst>
                <a:tab pos="519113" algn="l"/>
                <a:tab pos="2455863" algn="l"/>
              </a:tabLst>
              <a:defRPr>
                <a:solidFill>
                  <a:schemeClr val="tx1"/>
                </a:solidFill>
                <a:latin typeface="Arial" panose="020B0604020202020204" pitchFamily="34" charset="0"/>
              </a:defRPr>
            </a:lvl2pPr>
            <a:lvl3pPr marL="1143000" indent="-228600">
              <a:tabLst>
                <a:tab pos="519113" algn="l"/>
                <a:tab pos="2455863" algn="l"/>
              </a:tabLst>
              <a:defRPr>
                <a:solidFill>
                  <a:schemeClr val="tx1"/>
                </a:solidFill>
                <a:latin typeface="Arial" panose="020B0604020202020204" pitchFamily="34" charset="0"/>
              </a:defRPr>
            </a:lvl3pPr>
            <a:lvl4pPr marL="1600200" indent="-228600">
              <a:tabLst>
                <a:tab pos="519113" algn="l"/>
                <a:tab pos="2455863" algn="l"/>
              </a:tabLst>
              <a:defRPr>
                <a:solidFill>
                  <a:schemeClr val="tx1"/>
                </a:solidFill>
                <a:latin typeface="Arial" panose="020B0604020202020204" pitchFamily="34" charset="0"/>
              </a:defRPr>
            </a:lvl4pPr>
            <a:lvl5pPr marL="2057400" indent="-228600">
              <a:tabLst>
                <a:tab pos="519113" algn="l"/>
                <a:tab pos="245586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519113" algn="l"/>
                <a:tab pos="245586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519113" algn="l"/>
                <a:tab pos="245586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519113" algn="l"/>
                <a:tab pos="245586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519113" algn="l"/>
                <a:tab pos="2455863" algn="l"/>
              </a:tabLst>
              <a:defRPr>
                <a:solidFill>
                  <a:schemeClr val="tx1"/>
                </a:solidFill>
                <a:latin typeface="Arial" panose="020B0604020202020204" pitchFamily="34" charset="0"/>
              </a:defRPr>
            </a:lvl9pPr>
          </a:lstStyle>
          <a:p>
            <a:pPr eaLnBrk="1" hangingPunct="1"/>
            <a:r>
              <a:rPr lang="en-GB" altLang="en-US" sz="2400" i="1"/>
              <a:t>Amphiphilic</a:t>
            </a:r>
            <a:r>
              <a:rPr lang="en-GB" altLang="en-US" sz="2400"/>
              <a:t> molecule: two parts with very different affinities</a:t>
            </a:r>
          </a:p>
          <a:p>
            <a:pPr eaLnBrk="1" hangingPunct="1"/>
            <a:endParaRPr lang="en-GB" altLang="en-US" sz="2400"/>
          </a:p>
          <a:p>
            <a:pPr eaLnBrk="1" hangingPunct="1"/>
            <a:r>
              <a:rPr lang="en-GB" altLang="en-US" sz="2400"/>
              <a:t>Ex: hydrophilic head and hydrophobic tail</a:t>
            </a:r>
          </a:p>
          <a:p>
            <a:pPr eaLnBrk="1" hangingPunct="1"/>
            <a:endParaRPr lang="en-GB" altLang="en-US" sz="2400"/>
          </a:p>
          <a:p>
            <a:pPr eaLnBrk="1" hangingPunct="1"/>
            <a:endParaRPr lang="en-GB" altLang="en-US" sz="2400"/>
          </a:p>
          <a:p>
            <a:pPr eaLnBrk="1" hangingPunct="1"/>
            <a:endParaRPr lang="en-GB" altLang="en-US" sz="2400"/>
          </a:p>
        </p:txBody>
      </p:sp>
      <p:grpSp>
        <p:nvGrpSpPr>
          <p:cNvPr id="9219" name="Group 4">
            <a:extLst>
              <a:ext uri="{FF2B5EF4-FFF2-40B4-BE49-F238E27FC236}">
                <a16:creationId xmlns:a16="http://schemas.microsoft.com/office/drawing/2014/main" id="{C39BD818-7083-BB4E-A983-B8B2CA1FB4AF}"/>
              </a:ext>
            </a:extLst>
          </p:cNvPr>
          <p:cNvGrpSpPr>
            <a:grpSpLocks/>
          </p:cNvGrpSpPr>
          <p:nvPr/>
        </p:nvGrpSpPr>
        <p:grpSpPr bwMode="auto">
          <a:xfrm>
            <a:off x="6735763" y="1966913"/>
            <a:ext cx="1752600" cy="266700"/>
            <a:chOff x="3888" y="1576"/>
            <a:chExt cx="1104" cy="168"/>
          </a:xfrm>
        </p:grpSpPr>
        <p:sp>
          <p:nvSpPr>
            <p:cNvPr id="9221" name="Oval 5">
              <a:extLst>
                <a:ext uri="{FF2B5EF4-FFF2-40B4-BE49-F238E27FC236}">
                  <a16:creationId xmlns:a16="http://schemas.microsoft.com/office/drawing/2014/main" id="{E7695259-8D13-AB40-A7BE-7359A21C24C8}"/>
                </a:ext>
              </a:extLst>
            </p:cNvPr>
            <p:cNvSpPr>
              <a:spLocks noChangeArrowheads="1"/>
            </p:cNvSpPr>
            <p:nvPr/>
          </p:nvSpPr>
          <p:spPr bwMode="auto">
            <a:xfrm>
              <a:off x="3888" y="1600"/>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22" name="Freeform 6">
              <a:extLst>
                <a:ext uri="{FF2B5EF4-FFF2-40B4-BE49-F238E27FC236}">
                  <a16:creationId xmlns:a16="http://schemas.microsoft.com/office/drawing/2014/main" id="{D6ED6680-FCA8-1345-BF42-72F18448F6FA}"/>
                </a:ext>
              </a:extLst>
            </p:cNvPr>
            <p:cNvSpPr>
              <a:spLocks/>
            </p:cNvSpPr>
            <p:nvPr/>
          </p:nvSpPr>
          <p:spPr bwMode="auto">
            <a:xfrm>
              <a:off x="4032" y="1576"/>
              <a:ext cx="960" cy="104"/>
            </a:xfrm>
            <a:custGeom>
              <a:avLst/>
              <a:gdLst>
                <a:gd name="T0" fmla="*/ 0 w 960"/>
                <a:gd name="T1" fmla="*/ 104 h 104"/>
                <a:gd name="T2" fmla="*/ 144 w 960"/>
                <a:gd name="T3" fmla="*/ 8 h 104"/>
                <a:gd name="T4" fmla="*/ 336 w 960"/>
                <a:gd name="T5" fmla="*/ 104 h 104"/>
                <a:gd name="T6" fmla="*/ 480 w 960"/>
                <a:gd name="T7" fmla="*/ 8 h 104"/>
                <a:gd name="T8" fmla="*/ 672 w 960"/>
                <a:gd name="T9" fmla="*/ 104 h 104"/>
                <a:gd name="T10" fmla="*/ 816 w 960"/>
                <a:gd name="T11" fmla="*/ 8 h 104"/>
                <a:gd name="T12" fmla="*/ 960 w 960"/>
                <a:gd name="T13" fmla="*/ 56 h 1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0" h="104">
                  <a:moveTo>
                    <a:pt x="0" y="104"/>
                  </a:moveTo>
                  <a:cubicBezTo>
                    <a:pt x="44" y="56"/>
                    <a:pt x="88" y="8"/>
                    <a:pt x="144" y="8"/>
                  </a:cubicBezTo>
                  <a:cubicBezTo>
                    <a:pt x="200" y="8"/>
                    <a:pt x="280" y="104"/>
                    <a:pt x="336" y="104"/>
                  </a:cubicBezTo>
                  <a:cubicBezTo>
                    <a:pt x="392" y="104"/>
                    <a:pt x="424" y="8"/>
                    <a:pt x="480" y="8"/>
                  </a:cubicBezTo>
                  <a:cubicBezTo>
                    <a:pt x="536" y="8"/>
                    <a:pt x="616" y="104"/>
                    <a:pt x="672" y="104"/>
                  </a:cubicBezTo>
                  <a:cubicBezTo>
                    <a:pt x="728" y="104"/>
                    <a:pt x="768" y="16"/>
                    <a:pt x="816" y="8"/>
                  </a:cubicBezTo>
                  <a:cubicBezTo>
                    <a:pt x="864" y="0"/>
                    <a:pt x="936" y="48"/>
                    <a:pt x="960" y="5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9220" name="Picture 7" descr="&#10;tab9.1.jpg                                                     00397EDBMacintosh HD                   BC87EF9C:">
            <a:extLst>
              <a:ext uri="{FF2B5EF4-FFF2-40B4-BE49-F238E27FC236}">
                <a16:creationId xmlns:a16="http://schemas.microsoft.com/office/drawing/2014/main" id="{810F98F5-59A9-5C48-A033-CCD02E709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400300"/>
            <a:ext cx="7032625"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6202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E383C7A9-0CED-EB4E-9607-85DEA2972359}"/>
              </a:ext>
            </a:extLst>
          </p:cNvPr>
          <p:cNvSpPr>
            <a:spLocks noGrp="1" noChangeArrowheads="1"/>
          </p:cNvSpPr>
          <p:nvPr>
            <p:ph type="title"/>
          </p:nvPr>
        </p:nvSpPr>
        <p:spPr>
          <a:xfrm>
            <a:off x="457200" y="192024"/>
            <a:ext cx="8229600" cy="1143000"/>
          </a:xfrm>
        </p:spPr>
        <p:txBody>
          <a:bodyPr/>
          <a:lstStyle/>
          <a:p>
            <a:r>
              <a:rPr lang="en-GB" altLang="en-US" b="1" dirty="0">
                <a:solidFill>
                  <a:srgbClr val="0E46FF"/>
                </a:solidFill>
              </a:rPr>
              <a:t>Critical Micelle Concentration</a:t>
            </a:r>
          </a:p>
        </p:txBody>
      </p:sp>
      <p:sp>
        <p:nvSpPr>
          <p:cNvPr id="184323" name="Rectangle 3">
            <a:extLst>
              <a:ext uri="{FF2B5EF4-FFF2-40B4-BE49-F238E27FC236}">
                <a16:creationId xmlns:a16="http://schemas.microsoft.com/office/drawing/2014/main" id="{3543B833-656E-384F-9AD2-AB347171C5D0}"/>
              </a:ext>
            </a:extLst>
          </p:cNvPr>
          <p:cNvSpPr>
            <a:spLocks noChangeArrowheads="1"/>
          </p:cNvSpPr>
          <p:nvPr/>
        </p:nvSpPr>
        <p:spPr bwMode="auto">
          <a:xfrm>
            <a:off x="304800" y="1491639"/>
            <a:ext cx="51054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i="1" dirty="0">
                <a:latin typeface="Symbol" pitchFamily="2" charset="2"/>
              </a:rPr>
              <a:t>f</a:t>
            </a:r>
            <a:r>
              <a:rPr lang="en-GB" altLang="en-US" dirty="0">
                <a:latin typeface="Arial" panose="020B0604020202020204" pitchFamily="34" charset="0"/>
              </a:rPr>
              <a:t> - volume fraction of amphiphile</a:t>
            </a:r>
          </a:p>
          <a:p>
            <a:endParaRPr lang="en-GB" altLang="en-US" dirty="0">
              <a:latin typeface="Arial" panose="020B0604020202020204" pitchFamily="34" charset="0"/>
            </a:endParaRPr>
          </a:p>
          <a:p>
            <a:pPr marL="285750" indent="-285750">
              <a:buFont typeface="Symbol" pitchFamily="2" charset="2"/>
              <a:buChar char="f"/>
            </a:pPr>
            <a:r>
              <a:rPr lang="en-GB" altLang="en-US" i="1" dirty="0">
                <a:latin typeface="Symbol" pitchFamily="2" charset="2"/>
              </a:rPr>
              <a:t>&lt; f</a:t>
            </a:r>
            <a:r>
              <a:rPr lang="en-GB" altLang="en-US" i="1" baseline="-25000" dirty="0">
                <a:latin typeface="Arial" panose="020B0604020202020204" pitchFamily="34" charset="0"/>
              </a:rPr>
              <a:t>c</a:t>
            </a:r>
            <a:r>
              <a:rPr lang="en-GB" altLang="en-US" i="1" dirty="0">
                <a:latin typeface="Arial" panose="020B0604020202020204" pitchFamily="34" charset="0"/>
              </a:rPr>
              <a:t> – monomers</a:t>
            </a:r>
          </a:p>
          <a:p>
            <a:pPr marL="285750" indent="-285750">
              <a:buFont typeface="Symbol" pitchFamily="2" charset="2"/>
              <a:buChar char="f"/>
            </a:pPr>
            <a:endParaRPr lang="en-GB" altLang="en-US" i="1" dirty="0">
              <a:latin typeface="Arial" panose="020B0604020202020204" pitchFamily="34" charset="0"/>
            </a:endParaRPr>
          </a:p>
          <a:p>
            <a:pPr marL="285750" indent="-285750">
              <a:buFont typeface="Symbol" pitchFamily="2" charset="2"/>
              <a:buChar char="f"/>
            </a:pPr>
            <a:endParaRPr lang="en-GB" altLang="en-US" i="1" dirty="0">
              <a:latin typeface="Arial" panose="020B0604020202020204" pitchFamily="34" charset="0"/>
            </a:endParaRPr>
          </a:p>
          <a:p>
            <a:r>
              <a:rPr lang="en-GB" altLang="en-US" i="1" dirty="0">
                <a:latin typeface="Symbol" pitchFamily="2" charset="2"/>
              </a:rPr>
              <a:t>f &gt; f</a:t>
            </a:r>
            <a:r>
              <a:rPr lang="en-GB" altLang="en-US" i="1" baseline="-25000" dirty="0">
                <a:latin typeface="Arial" panose="020B0604020202020204" pitchFamily="34" charset="0"/>
              </a:rPr>
              <a:t>c</a:t>
            </a:r>
            <a:r>
              <a:rPr lang="en-GB" altLang="en-US" i="1" dirty="0">
                <a:latin typeface="Arial" panose="020B0604020202020204" pitchFamily="34" charset="0"/>
              </a:rPr>
              <a:t> - micelles of average size M</a:t>
            </a:r>
          </a:p>
          <a:p>
            <a:endParaRPr lang="en-GB" altLang="en-US" dirty="0">
              <a:latin typeface="Arial" panose="020B0604020202020204" pitchFamily="34" charset="0"/>
            </a:endParaRPr>
          </a:p>
          <a:p>
            <a:endParaRPr lang="en-GB" altLang="en-US" dirty="0">
              <a:latin typeface="Arial" panose="020B0604020202020204" pitchFamily="34" charset="0"/>
            </a:endParaRPr>
          </a:p>
          <a:p>
            <a:endParaRPr lang="en-GB" altLang="en-US" i="1" dirty="0">
              <a:latin typeface="Symbol" pitchFamily="2" charset="2"/>
            </a:endParaRPr>
          </a:p>
          <a:p>
            <a:endParaRPr lang="en-GB" altLang="en-US" i="1" dirty="0">
              <a:latin typeface="Symbol" pitchFamily="2" charset="2"/>
            </a:endParaRPr>
          </a:p>
          <a:p>
            <a:endParaRPr lang="en-GB" altLang="en-US" i="1" dirty="0">
              <a:latin typeface="Symbol" pitchFamily="2" charset="2"/>
            </a:endParaRPr>
          </a:p>
          <a:p>
            <a:endParaRPr lang="en-GB" altLang="en-US" i="1" dirty="0">
              <a:latin typeface="Symbol" pitchFamily="2" charset="2"/>
            </a:endParaRPr>
          </a:p>
          <a:p>
            <a:r>
              <a:rPr lang="en-GB" altLang="en-US" i="1" dirty="0">
                <a:latin typeface="Symbol" pitchFamily="2" charset="2"/>
              </a:rPr>
              <a:t>f</a:t>
            </a:r>
            <a:r>
              <a:rPr lang="en-GB" altLang="en-US" i="1" baseline="-25000" dirty="0">
                <a:latin typeface="Arial" panose="020B0604020202020204" pitchFamily="34" charset="0"/>
              </a:rPr>
              <a:t>c</a:t>
            </a:r>
            <a:r>
              <a:rPr lang="en-GB" altLang="en-US" i="1" dirty="0">
                <a:latin typeface="Symbol" pitchFamily="2" charset="2"/>
              </a:rPr>
              <a:t> = </a:t>
            </a:r>
            <a:r>
              <a:rPr lang="en-GB" altLang="en-US" i="1" dirty="0" err="1">
                <a:latin typeface="Arial" panose="020B0604020202020204" pitchFamily="34" charset="0"/>
              </a:rPr>
              <a:t>exp</a:t>
            </a:r>
            <a:r>
              <a:rPr lang="en-GB" altLang="en-US" i="1" dirty="0">
                <a:latin typeface="Arial" panose="020B0604020202020204" pitchFamily="34" charset="0"/>
              </a:rPr>
              <a:t>(-∆</a:t>
            </a:r>
            <a:r>
              <a:rPr lang="en-GB" altLang="en-US" i="1" dirty="0">
                <a:latin typeface="Symbol" pitchFamily="2" charset="2"/>
              </a:rPr>
              <a:t>e</a:t>
            </a:r>
            <a:r>
              <a:rPr lang="en-GB" altLang="en-US" i="1" dirty="0">
                <a:latin typeface="Arial" panose="020B0604020202020204" pitchFamily="34" charset="0"/>
              </a:rPr>
              <a:t>/</a:t>
            </a:r>
            <a:r>
              <a:rPr lang="en-GB" altLang="en-US" i="1" dirty="0" err="1">
                <a:latin typeface="Arial" panose="020B0604020202020204" pitchFamily="34" charset="0"/>
              </a:rPr>
              <a:t>k</a:t>
            </a:r>
            <a:r>
              <a:rPr lang="en-GB" altLang="en-US" i="1" baseline="-25000" dirty="0" err="1">
                <a:latin typeface="Arial" panose="020B0604020202020204" pitchFamily="34" charset="0"/>
              </a:rPr>
              <a:t>B</a:t>
            </a:r>
            <a:r>
              <a:rPr lang="en-GB" altLang="en-US" i="1" dirty="0" err="1">
                <a:latin typeface="Arial" panose="020B0604020202020204" pitchFamily="34" charset="0"/>
              </a:rPr>
              <a:t>T</a:t>
            </a:r>
            <a:r>
              <a:rPr lang="en-GB" altLang="en-US" i="1" dirty="0">
                <a:latin typeface="Arial" panose="020B0604020202020204" pitchFamily="34" charset="0"/>
              </a:rPr>
              <a:t>)       (CMC)</a:t>
            </a:r>
            <a:endParaRPr lang="en-GB" altLang="en-US" i="1" baseline="-25000" dirty="0">
              <a:latin typeface="Arial" panose="020B0604020202020204" pitchFamily="34" charset="0"/>
            </a:endParaRPr>
          </a:p>
          <a:p>
            <a:endParaRPr lang="en-GB" altLang="en-US" dirty="0">
              <a:latin typeface="Arial" panose="020B0604020202020204" pitchFamily="34" charset="0"/>
            </a:endParaRPr>
          </a:p>
          <a:p>
            <a:endParaRPr lang="en-GB" altLang="en-US" dirty="0">
              <a:latin typeface="Arial" panose="020B0604020202020204" pitchFamily="34" charset="0"/>
            </a:endParaRPr>
          </a:p>
          <a:p>
            <a:pPr>
              <a:buFont typeface="Times" pitchFamily="2" charset="0"/>
              <a:buNone/>
            </a:pPr>
            <a:endParaRPr lang="en-GB" altLang="en-US" dirty="0">
              <a:latin typeface="Arial" panose="020B0604020202020204" pitchFamily="34" charset="0"/>
            </a:endParaRPr>
          </a:p>
          <a:p>
            <a:pPr>
              <a:buFont typeface="Times" pitchFamily="2" charset="0"/>
              <a:buNone/>
            </a:pPr>
            <a:endParaRPr lang="en-GB" altLang="en-US" i="1" dirty="0">
              <a:latin typeface="Arial" panose="020B0604020202020204" pitchFamily="34" charset="0"/>
            </a:endParaRPr>
          </a:p>
        </p:txBody>
      </p:sp>
      <p:graphicFrame>
        <p:nvGraphicFramePr>
          <p:cNvPr id="184325" name="Object 5">
            <a:extLst>
              <a:ext uri="{FF2B5EF4-FFF2-40B4-BE49-F238E27FC236}">
                <a16:creationId xmlns:a16="http://schemas.microsoft.com/office/drawing/2014/main" id="{D733FA36-2F51-EC42-A435-36B78977A89E}"/>
              </a:ext>
            </a:extLst>
          </p:cNvPr>
          <p:cNvGraphicFramePr>
            <a:graphicFrameLocks noChangeAspect="1"/>
          </p:cNvGraphicFramePr>
          <p:nvPr>
            <p:extLst>
              <p:ext uri="{D42A27DB-BD31-4B8C-83A1-F6EECF244321}">
                <p14:modId xmlns:p14="http://schemas.microsoft.com/office/powerpoint/2010/main" val="81320577"/>
              </p:ext>
            </p:extLst>
          </p:nvPr>
        </p:nvGraphicFramePr>
        <p:xfrm>
          <a:off x="304800" y="3587496"/>
          <a:ext cx="4010152" cy="609600"/>
        </p:xfrm>
        <a:graphic>
          <a:graphicData uri="http://schemas.openxmlformats.org/presentationml/2006/ole">
            <mc:AlternateContent xmlns:mc="http://schemas.openxmlformats.org/markup-compatibility/2006">
              <mc:Choice xmlns:v="urn:schemas-microsoft-com:vml" Requires="v">
                <p:oleObj spid="_x0000_s30733" name="Equation" r:id="rId3" imgW="16662400" imgH="2438400" progId="Equation.3">
                  <p:embed/>
                </p:oleObj>
              </mc:Choice>
              <mc:Fallback>
                <p:oleObj name="Equation" r:id="rId3" imgW="16662400" imgH="2438400" progId="Equation.3">
                  <p:embed/>
                  <p:pic>
                    <p:nvPicPr>
                      <p:cNvPr id="184325" name="Object 5">
                        <a:extLst>
                          <a:ext uri="{FF2B5EF4-FFF2-40B4-BE49-F238E27FC236}">
                            <a16:creationId xmlns:a16="http://schemas.microsoft.com/office/drawing/2014/main" id="{D733FA36-2F51-EC42-A435-36B78977A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587496"/>
                        <a:ext cx="4010152" cy="609600"/>
                      </a:xfrm>
                      <a:prstGeom prst="rect">
                        <a:avLst/>
                      </a:prstGeom>
                      <a:noFill/>
                      <a:ln>
                        <a:noFill/>
                      </a:ln>
                      <a:effectLst/>
                    </p:spPr>
                  </p:pic>
                </p:oleObj>
              </mc:Fallback>
            </mc:AlternateContent>
          </a:graphicData>
        </a:graphic>
      </p:graphicFrame>
      <p:pic>
        <p:nvPicPr>
          <p:cNvPr id="184328" name="Picture 8" descr="&#10;fig9.4.jpg                                                     00397EDBMacintosh HD                   BC87EF9C:">
            <a:extLst>
              <a:ext uri="{FF2B5EF4-FFF2-40B4-BE49-F238E27FC236}">
                <a16:creationId xmlns:a16="http://schemas.microsoft.com/office/drawing/2014/main" id="{DD81C562-1496-2D4C-9559-6C2317EF5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360" r="34744"/>
          <a:stretch>
            <a:fillRect/>
          </a:stretch>
        </p:blipFill>
        <p:spPr bwMode="auto">
          <a:xfrm>
            <a:off x="4470315" y="2063369"/>
            <a:ext cx="4527381" cy="3176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346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ctrTitle"/>
          </p:nvPr>
        </p:nvSpPr>
        <p:spPr>
          <a:xfrm>
            <a:off x="1" y="117915"/>
            <a:ext cx="9144000" cy="792163"/>
          </a:xfrm>
        </p:spPr>
        <p:txBody>
          <a:bodyPr>
            <a:noAutofit/>
          </a:bodyPr>
          <a:lstStyle/>
          <a:p>
            <a:pPr rtl="0" eaLnBrk="1" hangingPunct="1">
              <a:lnSpc>
                <a:spcPct val="125000"/>
              </a:lnSpc>
              <a:spcBef>
                <a:spcPct val="25000"/>
              </a:spcBef>
            </a:pPr>
            <a:r>
              <a:rPr lang="en-US" altLang="zh-CN" sz="2400" b="1" dirty="0">
                <a:solidFill>
                  <a:srgbClr val="0E46FF"/>
                </a:solidFill>
                <a:latin typeface="Times New Roman" charset="0"/>
                <a:ea typeface="Times New Roman" charset="0"/>
                <a:cs typeface="Times New Roman" charset="0"/>
              </a:rPr>
              <a:t>Packing Geometry: </a:t>
            </a:r>
            <a:br>
              <a:rPr lang="en-US" altLang="zh-CN" sz="2400" b="1" dirty="0">
                <a:solidFill>
                  <a:srgbClr val="0E46FF"/>
                </a:solidFill>
                <a:latin typeface="Times New Roman" charset="0"/>
                <a:ea typeface="Times New Roman" charset="0"/>
                <a:cs typeface="Times New Roman" charset="0"/>
              </a:rPr>
            </a:br>
            <a:r>
              <a:rPr lang="en-US" altLang="zh-CN" sz="2400" b="1" dirty="0">
                <a:solidFill>
                  <a:srgbClr val="0E46FF"/>
                </a:solidFill>
                <a:latin typeface="Times New Roman" charset="0"/>
                <a:ea typeface="Times New Roman" charset="0"/>
                <a:cs typeface="Times New Roman" charset="0"/>
              </a:rPr>
              <a:t>Attaining the Desired Self-Assembled Structures</a:t>
            </a:r>
            <a:endParaRPr lang="en-US" sz="2400" b="1" dirty="0">
              <a:solidFill>
                <a:srgbClr val="0E46FF"/>
              </a:solidFill>
              <a:latin typeface="Times New Roman" charset="0"/>
              <a:ea typeface="Times New Roman" charset="0"/>
              <a:cs typeface="Times New Roman" charset="0"/>
            </a:endParaRPr>
          </a:p>
        </p:txBody>
      </p:sp>
      <p:graphicFrame>
        <p:nvGraphicFramePr>
          <p:cNvPr id="25602" name="Object 2"/>
          <p:cNvGraphicFramePr>
            <a:graphicFrameLocks noChangeAspect="1"/>
          </p:cNvGraphicFramePr>
          <p:nvPr/>
        </p:nvGraphicFramePr>
        <p:xfrm>
          <a:off x="6559550" y="2349500"/>
          <a:ext cx="271463" cy="508000"/>
        </p:xfrm>
        <a:graphic>
          <a:graphicData uri="http://schemas.openxmlformats.org/presentationml/2006/ole">
            <mc:AlternateContent xmlns:mc="http://schemas.openxmlformats.org/markup-compatibility/2006">
              <mc:Choice xmlns:v="urn:schemas-microsoft-com:vml" Requires="v">
                <p:oleObj spid="_x0000_s8254"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550" y="2349500"/>
                        <a:ext cx="271463"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3" name="Object 3"/>
          <p:cNvGraphicFramePr>
            <a:graphicFrameLocks noChangeAspect="1"/>
          </p:cNvGraphicFramePr>
          <p:nvPr>
            <p:extLst>
              <p:ext uri="{D42A27DB-BD31-4B8C-83A1-F6EECF244321}">
                <p14:modId xmlns:p14="http://schemas.microsoft.com/office/powerpoint/2010/main" val="3040786116"/>
              </p:ext>
            </p:extLst>
          </p:nvPr>
        </p:nvGraphicFramePr>
        <p:xfrm>
          <a:off x="250825" y="4683511"/>
          <a:ext cx="1002528" cy="738777"/>
        </p:xfrm>
        <a:graphic>
          <a:graphicData uri="http://schemas.openxmlformats.org/presentationml/2006/ole">
            <mc:AlternateContent xmlns:mc="http://schemas.openxmlformats.org/markup-compatibility/2006">
              <mc:Choice xmlns:v="urn:schemas-microsoft-com:vml" Requires="v">
                <p:oleObj spid="_x0000_s8255" name="Equation" r:id="rId5" imgW="583920" imgH="431640" progId="Equation.3">
                  <p:embed/>
                </p:oleObj>
              </mc:Choice>
              <mc:Fallback>
                <p:oleObj name="Equation" r:id="rId5" imgW="58392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4683511"/>
                        <a:ext cx="1002528" cy="738777"/>
                      </a:xfrm>
                      <a:prstGeom prst="rect">
                        <a:avLst/>
                      </a:prstGeom>
                      <a:noFill/>
                      <a:ln>
                        <a:noFill/>
                      </a:ln>
                    </p:spPr>
                  </p:pic>
                </p:oleObj>
              </mc:Fallback>
            </mc:AlternateContent>
          </a:graphicData>
        </a:graphic>
      </p:graphicFrame>
      <p:pic>
        <p:nvPicPr>
          <p:cNvPr id="25605" name="Picture 7" descr="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1996" y="1205358"/>
            <a:ext cx="5100638" cy="532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6" name="Text Box 5"/>
          <p:cNvSpPr txBox="1">
            <a:spLocks noChangeArrowheads="1"/>
          </p:cNvSpPr>
          <p:nvPr/>
        </p:nvSpPr>
        <p:spPr bwMode="auto">
          <a:xfrm>
            <a:off x="357871" y="1091958"/>
            <a:ext cx="3917174" cy="4278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lnSpc>
                <a:spcPct val="125000"/>
              </a:lnSpc>
              <a:spcBef>
                <a:spcPct val="25000"/>
              </a:spcBef>
            </a:pPr>
            <a:r>
              <a:rPr lang="en-US" altLang="zh-CN" dirty="0">
                <a:solidFill>
                  <a:srgbClr val="EB00E7"/>
                </a:solidFill>
                <a:ea typeface="SimSun" charset="0"/>
                <a:cs typeface="SimSun" charset="0"/>
              </a:rPr>
              <a:t>Structure depends on pH, T, electrolyte concentration</a:t>
            </a:r>
          </a:p>
          <a:p>
            <a:pPr algn="l" rtl="0" eaLnBrk="1" hangingPunct="1">
              <a:lnSpc>
                <a:spcPct val="125000"/>
              </a:lnSpc>
              <a:spcBef>
                <a:spcPct val="25000"/>
              </a:spcBef>
            </a:pPr>
            <a:r>
              <a:rPr lang="en-US" altLang="zh-CN" sz="1600" b="0" dirty="0">
                <a:solidFill>
                  <a:srgbClr val="0000CC"/>
                </a:solidFill>
                <a:ea typeface="SimSun" charset="0"/>
                <a:cs typeface="SimSun" charset="0"/>
              </a:rPr>
              <a:t>Major driving forces for </a:t>
            </a:r>
            <a:r>
              <a:rPr lang="en-US" altLang="zh-CN" sz="1600" b="0" dirty="0" err="1">
                <a:solidFill>
                  <a:srgbClr val="0000CC"/>
                </a:solidFill>
                <a:ea typeface="SimSun" charset="0"/>
                <a:cs typeface="SimSun" charset="0"/>
              </a:rPr>
              <a:t>amphiphyles</a:t>
            </a:r>
            <a:r>
              <a:rPr lang="en-US" altLang="zh-CN" sz="1600" b="0" dirty="0">
                <a:solidFill>
                  <a:srgbClr val="0000CC"/>
                </a:solidFill>
                <a:ea typeface="SimSun" charset="0"/>
                <a:cs typeface="SimSun" charset="0"/>
              </a:rPr>
              <a:t> to form well-defined aggregates are: </a:t>
            </a:r>
          </a:p>
          <a:p>
            <a:pPr marL="180975" indent="-180975" algn="l" rtl="0" eaLnBrk="1" hangingPunct="1">
              <a:lnSpc>
                <a:spcPct val="125000"/>
              </a:lnSpc>
              <a:spcBef>
                <a:spcPct val="25000"/>
              </a:spcBef>
              <a:buFont typeface="Arial"/>
              <a:buChar char="•"/>
            </a:pPr>
            <a:r>
              <a:rPr lang="en-US" altLang="zh-CN" sz="1600" b="0" dirty="0">
                <a:solidFill>
                  <a:srgbClr val="0000CC"/>
                </a:solidFill>
                <a:ea typeface="SimSun" charset="0"/>
                <a:cs typeface="SimSun" charset="0"/>
              </a:rPr>
              <a:t>hydrophobic attraction at hydrocarbon-water interfaces and</a:t>
            </a:r>
          </a:p>
          <a:p>
            <a:pPr marL="180975" indent="-180975" algn="l" rtl="0" eaLnBrk="1" hangingPunct="1">
              <a:lnSpc>
                <a:spcPct val="125000"/>
              </a:lnSpc>
              <a:spcBef>
                <a:spcPct val="25000"/>
              </a:spcBef>
              <a:buFont typeface="Arial"/>
              <a:buChar char="•"/>
            </a:pPr>
            <a:r>
              <a:rPr lang="en-US" altLang="zh-CN" sz="1600" b="0" dirty="0">
                <a:solidFill>
                  <a:srgbClr val="0000CC"/>
                </a:solidFill>
                <a:ea typeface="SimSun" charset="0"/>
                <a:cs typeface="SimSun" charset="0"/>
              </a:rPr>
              <a:t> hydrophilic ionic or steric repulsion between head groups.</a:t>
            </a:r>
            <a:endParaRPr lang="en-US" altLang="zh-CN" sz="1200" dirty="0">
              <a:solidFill>
                <a:srgbClr val="0000CC"/>
              </a:solidFill>
              <a:ea typeface="SimSun" charset="0"/>
              <a:cs typeface="SimSun" charset="0"/>
            </a:endParaRPr>
          </a:p>
          <a:p>
            <a:pPr algn="l" rtl="0" eaLnBrk="1" hangingPunct="1"/>
            <a:r>
              <a:rPr lang="en-US" altLang="zh-CN" sz="1800" dirty="0">
                <a:solidFill>
                  <a:srgbClr val="EB00E7"/>
                </a:solidFill>
                <a:ea typeface="SimSun" charset="0"/>
                <a:cs typeface="SimSun" charset="0"/>
              </a:rPr>
              <a:t>Geometric packing parameter </a:t>
            </a:r>
          </a:p>
          <a:p>
            <a:pPr algn="l" rtl="0" eaLnBrk="1" hangingPunct="1"/>
            <a:r>
              <a:rPr lang="en-US" altLang="zh-CN" sz="1800" dirty="0">
                <a:solidFill>
                  <a:srgbClr val="EB00E7"/>
                </a:solidFill>
                <a:ea typeface="SimSun" charset="0"/>
                <a:cs typeface="SimSun" charset="0"/>
              </a:rPr>
              <a:t>(shape factor)	</a:t>
            </a:r>
            <a:r>
              <a:rPr lang="en-US" altLang="zh-CN" sz="1800" b="0" dirty="0">
                <a:solidFill>
                  <a:srgbClr val="0000CC"/>
                </a:solidFill>
                <a:ea typeface="SimSun" charset="0"/>
                <a:cs typeface="SimSun" charset="0"/>
              </a:rPr>
              <a:t>		 </a:t>
            </a:r>
            <a:r>
              <a:rPr lang="en-US" altLang="zh-CN" b="0" dirty="0">
                <a:solidFill>
                  <a:srgbClr val="0000CC"/>
                </a:solidFill>
                <a:ea typeface="SimSun" charset="0"/>
                <a:cs typeface="SimSun" charset="0"/>
              </a:rPr>
              <a:t>            	</a:t>
            </a:r>
          </a:p>
          <a:p>
            <a:pPr algn="l" rtl="0" eaLnBrk="1" hangingPunct="1"/>
            <a:r>
              <a:rPr lang="en-US" altLang="zh-CN" b="0" dirty="0">
                <a:solidFill>
                  <a:srgbClr val="0000CC"/>
                </a:solidFill>
                <a:ea typeface="SimSun" charset="0"/>
                <a:cs typeface="SimSun" charset="0"/>
              </a:rPr>
              <a:t>	         </a:t>
            </a:r>
            <a:r>
              <a:rPr lang="en-US" altLang="zh-CN" sz="1600" b="0" dirty="0">
                <a:solidFill>
                  <a:srgbClr val="0000CC"/>
                </a:solidFill>
                <a:ea typeface="SimSun" charset="0"/>
                <a:cs typeface="SimSun" charset="0"/>
              </a:rPr>
              <a:t>v = hydrocarbon chain volume</a:t>
            </a:r>
          </a:p>
          <a:p>
            <a:pPr algn="l" rtl="0" eaLnBrk="1" hangingPunct="1"/>
            <a:r>
              <a:rPr lang="en-US" altLang="zh-CN" sz="1600" b="0" dirty="0">
                <a:solidFill>
                  <a:srgbClr val="0000CC"/>
                </a:solidFill>
                <a:ea typeface="SimSun" charset="0"/>
                <a:cs typeface="SimSun" charset="0"/>
              </a:rPr>
              <a:t>	           a</a:t>
            </a:r>
            <a:r>
              <a:rPr lang="en-US" altLang="zh-CN" sz="1600" b="0" baseline="-30000" dirty="0">
                <a:solidFill>
                  <a:srgbClr val="0000CC"/>
                </a:solidFill>
                <a:ea typeface="SimSun" charset="0"/>
                <a:cs typeface="SimSun" charset="0"/>
              </a:rPr>
              <a:t>0</a:t>
            </a:r>
            <a:r>
              <a:rPr lang="en-US" altLang="zh-CN" sz="1600" b="0" dirty="0">
                <a:solidFill>
                  <a:srgbClr val="0000CC"/>
                </a:solidFill>
                <a:ea typeface="SimSun" charset="0"/>
                <a:cs typeface="SimSun" charset="0"/>
              </a:rPr>
              <a:t> = optimal head group area</a:t>
            </a:r>
          </a:p>
          <a:p>
            <a:pPr algn="l" rtl="0" eaLnBrk="1" hangingPunct="1"/>
            <a:r>
              <a:rPr lang="en-US" altLang="zh-CN" sz="1600" b="0" dirty="0">
                <a:solidFill>
                  <a:srgbClr val="0000CC"/>
                </a:solidFill>
                <a:ea typeface="SimSun" charset="0"/>
                <a:cs typeface="SimSun" charset="0"/>
              </a:rPr>
              <a:t>	           </a:t>
            </a:r>
            <a:r>
              <a:rPr lang="en-US" altLang="zh-CN" sz="1600" b="0" dirty="0" err="1">
                <a:solidFill>
                  <a:srgbClr val="0000CC"/>
                </a:solidFill>
                <a:ea typeface="SimSun" charset="0"/>
                <a:cs typeface="SimSun" charset="0"/>
              </a:rPr>
              <a:t>l</a:t>
            </a:r>
            <a:r>
              <a:rPr lang="en-US" altLang="zh-CN" sz="1600" b="0" baseline="-30000" dirty="0" err="1">
                <a:solidFill>
                  <a:srgbClr val="0000CC"/>
                </a:solidFill>
                <a:ea typeface="SimSun" charset="0"/>
                <a:cs typeface="SimSun" charset="0"/>
              </a:rPr>
              <a:t>c</a:t>
            </a:r>
            <a:r>
              <a:rPr lang="en-US" altLang="zh-CN" sz="1600" b="0" dirty="0">
                <a:solidFill>
                  <a:srgbClr val="0000CC"/>
                </a:solidFill>
                <a:ea typeface="SimSun" charset="0"/>
                <a:cs typeface="SimSun" charset="0"/>
              </a:rPr>
              <a:t> = critical chain length</a:t>
            </a:r>
            <a:endParaRPr lang="en-US" altLang="zh-CN" sz="1600" dirty="0">
              <a:solidFill>
                <a:srgbClr val="0000CC"/>
              </a:solidFill>
              <a:ea typeface="SimSun" charset="0"/>
              <a:cs typeface="SimSun" charset="0"/>
            </a:endParaRPr>
          </a:p>
        </p:txBody>
      </p:sp>
      <p:graphicFrame>
        <p:nvGraphicFramePr>
          <p:cNvPr id="91191" name="Group 55"/>
          <p:cNvGraphicFramePr>
            <a:graphicFrameLocks noGrp="1"/>
          </p:cNvGraphicFramePr>
          <p:nvPr>
            <p:extLst>
              <p:ext uri="{D42A27DB-BD31-4B8C-83A1-F6EECF244321}">
                <p14:modId xmlns:p14="http://schemas.microsoft.com/office/powerpoint/2010/main" val="3098859301"/>
              </p:ext>
            </p:extLst>
          </p:nvPr>
        </p:nvGraphicFramePr>
        <p:xfrm>
          <a:off x="357871" y="5665332"/>
          <a:ext cx="3671888" cy="803275"/>
        </p:xfrm>
        <a:graphic>
          <a:graphicData uri="http://schemas.openxmlformats.org/drawingml/2006/table">
            <a:tbl>
              <a:tblPr rtl="1"/>
              <a:tblGrid>
                <a:gridCol w="936625">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1079500">
                  <a:extLst>
                    <a:ext uri="{9D8B030D-6E8A-4147-A177-3AD203B41FA5}">
                      <a16:colId xmlns:a16="http://schemas.microsoft.com/office/drawing/2014/main" val="20002"/>
                    </a:ext>
                  </a:extLst>
                </a:gridCol>
                <a:gridCol w="792163">
                  <a:extLst>
                    <a:ext uri="{9D8B030D-6E8A-4147-A177-3AD203B41FA5}">
                      <a16:colId xmlns:a16="http://schemas.microsoft.com/office/drawing/2014/main" val="20003"/>
                    </a:ext>
                  </a:extLst>
                </a:gridCol>
              </a:tblGrid>
              <a:tr h="3016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CC0000"/>
                          </a:solidFill>
                          <a:effectLst/>
                          <a:latin typeface="Times New Roman" charset="0"/>
                          <a:ea typeface="SimSun" charset="0"/>
                          <a:cs typeface="SimSun" charset="0"/>
                        </a:rPr>
                        <a:t>&gt; 1</a:t>
                      </a:r>
                      <a:endParaRPr kumimoji="0" lang="en-US" altLang="zh-CN" sz="1800" b="0" i="0" u="none" strike="noStrike" cap="none" normalizeH="0" baseline="0">
                        <a:ln>
                          <a:noFill/>
                        </a:ln>
                        <a:solidFill>
                          <a:srgbClr val="CC0000"/>
                        </a:solidFill>
                        <a:effectLst/>
                        <a:latin typeface="Times New Roman" charset="0"/>
                        <a:ea typeface="SimSun" charset="0"/>
                        <a:cs typeface="SimSun" charset="0"/>
                      </a:endParaRPr>
                    </a:p>
                  </a:txBody>
                  <a:tcP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CC0000"/>
                          </a:solidFill>
                          <a:effectLst/>
                          <a:latin typeface="Times New Roman" charset="0"/>
                          <a:ea typeface="SimSun" charset="0"/>
                          <a:cs typeface="SimSun" charset="0"/>
                        </a:rPr>
                        <a:t>&gt; 0.5</a:t>
                      </a:r>
                      <a:endParaRPr kumimoji="0" lang="en-US" altLang="zh-CN" sz="1800" b="0" i="0" u="none" strike="noStrike" cap="none" normalizeH="0" baseline="0">
                        <a:ln>
                          <a:noFill/>
                        </a:ln>
                        <a:solidFill>
                          <a:srgbClr val="CC0000"/>
                        </a:solidFill>
                        <a:effectLst/>
                        <a:latin typeface="Times New Roman" charset="0"/>
                        <a:ea typeface="SimSun" charset="0"/>
                        <a:cs typeface="SimSun"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CC0000"/>
                          </a:solidFill>
                          <a:effectLst/>
                          <a:latin typeface="Times New Roman" charset="0"/>
                          <a:ea typeface="SimSun" charset="0"/>
                          <a:cs typeface="SimSun" charset="0"/>
                        </a:rPr>
                        <a:t>&lt; 0.5</a:t>
                      </a:r>
                      <a:endParaRPr kumimoji="0" lang="en-US" altLang="zh-CN" sz="1800" b="0" i="0" u="none" strike="noStrike" cap="none" normalizeH="0" baseline="0">
                        <a:ln>
                          <a:noFill/>
                        </a:ln>
                        <a:solidFill>
                          <a:srgbClr val="CC0000"/>
                        </a:solidFill>
                        <a:effectLst/>
                        <a:latin typeface="Times New Roman" charset="0"/>
                        <a:ea typeface="SimSun" charset="0"/>
                        <a:cs typeface="SimSun"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CC0000"/>
                          </a:solidFill>
                          <a:effectLst/>
                          <a:latin typeface="Times New Roman" charset="0"/>
                          <a:ea typeface="SimSun" charset="0"/>
                          <a:cs typeface="SimSun" charset="0"/>
                        </a:rPr>
                        <a:t>R</a:t>
                      </a:r>
                      <a:endParaRPr kumimoji="0" lang="en-US" altLang="zh-CN" sz="1800" b="0" i="0" u="none" strike="noStrike" cap="none" normalizeH="0" baseline="0">
                        <a:ln>
                          <a:noFill/>
                        </a:ln>
                        <a:solidFill>
                          <a:srgbClr val="CC0000"/>
                        </a:solidFill>
                        <a:effectLst/>
                        <a:latin typeface="Times New Roman" charset="0"/>
                        <a:ea typeface="SimSun" charset="0"/>
                        <a:cs typeface="SimSun" charset="0"/>
                      </a:endParaRPr>
                    </a:p>
                  </a:txBody>
                  <a:tcP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16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CC0000"/>
                          </a:solidFill>
                          <a:effectLst/>
                          <a:latin typeface="Times New Roman" charset="0"/>
                          <a:ea typeface="SimSun" charset="0"/>
                          <a:cs typeface="SimSun" charset="0"/>
                        </a:rPr>
                        <a:t>inverse micelle</a:t>
                      </a:r>
                      <a:endParaRPr kumimoji="0" lang="en-US" altLang="zh-CN" sz="1800" b="0" i="0" u="none" strike="noStrike" cap="none" normalizeH="0" baseline="0">
                        <a:ln>
                          <a:noFill/>
                        </a:ln>
                        <a:solidFill>
                          <a:srgbClr val="CC0000"/>
                        </a:solidFill>
                        <a:effectLst/>
                        <a:latin typeface="Times New Roman" charset="0"/>
                        <a:ea typeface="SimSun" charset="0"/>
                        <a:cs typeface="SimSun" charset="0"/>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CC0000"/>
                          </a:solidFill>
                          <a:effectLst/>
                          <a:latin typeface="Times New Roman" charset="0"/>
                          <a:ea typeface="SimSun" charset="0"/>
                          <a:cs typeface="SimSun" charset="0"/>
                        </a:rPr>
                        <a:t>bilayers</a:t>
                      </a:r>
                      <a:endParaRPr kumimoji="0" lang="en-US" altLang="zh-CN" sz="1800" b="0" i="0" u="none" strike="noStrike" cap="none" normalizeH="0" baseline="0" dirty="0">
                        <a:ln>
                          <a:noFill/>
                        </a:ln>
                        <a:solidFill>
                          <a:srgbClr val="CC0000"/>
                        </a:solidFill>
                        <a:effectLst/>
                        <a:latin typeface="Times New Roman" charset="0"/>
                        <a:ea typeface="SimSun" charset="0"/>
                        <a:cs typeface="SimSun"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CC0000"/>
                          </a:solidFill>
                          <a:effectLst/>
                          <a:latin typeface="Times New Roman" charset="0"/>
                          <a:ea typeface="SimSun" charset="0"/>
                          <a:cs typeface="SimSun" charset="0"/>
                        </a:rPr>
                        <a:t>spherical-cylindrical</a:t>
                      </a:r>
                      <a:endParaRPr kumimoji="0" lang="en-US" altLang="zh-CN" sz="1800" b="0" i="0" u="none" strike="noStrike" cap="none" normalizeH="0" baseline="0">
                        <a:ln>
                          <a:noFill/>
                        </a:ln>
                        <a:solidFill>
                          <a:srgbClr val="CC0000"/>
                        </a:solidFill>
                        <a:effectLst/>
                        <a:latin typeface="Times New Roman" charset="0"/>
                        <a:ea typeface="SimSun" charset="0"/>
                        <a:cs typeface="SimSun"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rgbClr val="CC0000"/>
                          </a:solidFill>
                          <a:effectLst/>
                          <a:latin typeface="Times New Roman" charset="0"/>
                          <a:ea typeface="SimSun" charset="0"/>
                          <a:cs typeface="SimSun" charset="0"/>
                        </a:rPr>
                        <a:t>structure</a:t>
                      </a:r>
                      <a:endParaRPr kumimoji="0" lang="en-US" altLang="zh-CN" sz="1800" b="0" i="0" u="none" strike="noStrike" cap="none" normalizeH="0" baseline="0" dirty="0">
                        <a:ln>
                          <a:noFill/>
                        </a:ln>
                        <a:solidFill>
                          <a:srgbClr val="CC0000"/>
                        </a:solidFill>
                        <a:effectLst/>
                        <a:latin typeface="Times New Roman" charset="0"/>
                        <a:ea typeface="SimSun" charset="0"/>
                        <a:cs typeface="SimSun" charset="0"/>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3487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a:extLst>
              <a:ext uri="{FF2B5EF4-FFF2-40B4-BE49-F238E27FC236}">
                <a16:creationId xmlns:a16="http://schemas.microsoft.com/office/drawing/2014/main" id="{79D23573-B91F-1140-A38A-572573463371}"/>
              </a:ext>
            </a:extLst>
          </p:cNvPr>
          <p:cNvSpPr>
            <a:spLocks noGrp="1" noChangeArrowheads="1"/>
          </p:cNvSpPr>
          <p:nvPr>
            <p:ph type="ctrTitle"/>
          </p:nvPr>
        </p:nvSpPr>
        <p:spPr>
          <a:xfrm>
            <a:off x="838200" y="0"/>
            <a:ext cx="7772400" cy="1143000"/>
          </a:xfrm>
        </p:spPr>
        <p:txBody>
          <a:bodyPr anchor="ctr"/>
          <a:lstStyle/>
          <a:p>
            <a:pPr eaLnBrk="1" hangingPunct="1"/>
            <a:r>
              <a:rPr lang="en-US" altLang="en-US" sz="4000" b="1" dirty="0">
                <a:solidFill>
                  <a:srgbClr val="F100FE"/>
                </a:solidFill>
                <a:latin typeface="Arial" panose="020B0604020202020204" pitchFamily="34" charset="0"/>
                <a:cs typeface="Arial" panose="020B0604020202020204" pitchFamily="34" charset="0"/>
              </a:rPr>
              <a:t>Soft Matter</a:t>
            </a:r>
          </a:p>
        </p:txBody>
      </p:sp>
      <p:sp>
        <p:nvSpPr>
          <p:cNvPr id="3074" name="Rectangle 3">
            <a:extLst>
              <a:ext uri="{FF2B5EF4-FFF2-40B4-BE49-F238E27FC236}">
                <a16:creationId xmlns:a16="http://schemas.microsoft.com/office/drawing/2014/main" id="{EEEFD37C-3B43-634B-951A-6CD8F465CBAF}"/>
              </a:ext>
            </a:extLst>
          </p:cNvPr>
          <p:cNvSpPr>
            <a:spLocks noGrp="1" noChangeArrowheads="1"/>
          </p:cNvSpPr>
          <p:nvPr>
            <p:ph type="subTitle" idx="1"/>
          </p:nvPr>
        </p:nvSpPr>
        <p:spPr>
          <a:xfrm>
            <a:off x="1371600" y="1295400"/>
            <a:ext cx="7088832" cy="2514600"/>
          </a:xfrm>
        </p:spPr>
        <p:txBody>
          <a:bodyPr/>
          <a:lstStyle/>
          <a:p>
            <a:pPr algn="l" eaLnBrk="1" hangingPunct="1">
              <a:lnSpc>
                <a:spcPct val="120000"/>
              </a:lnSpc>
            </a:pPr>
            <a:r>
              <a:rPr lang="en-US" altLang="en-US" sz="2000" dirty="0">
                <a:latin typeface="Arial" panose="020B0604020202020204" pitchFamily="34" charset="0"/>
                <a:cs typeface="Arial" panose="020B0604020202020204" pitchFamily="34" charset="0"/>
              </a:rPr>
              <a:t>Soft </a:t>
            </a:r>
            <a:r>
              <a:rPr lang="en-US" altLang="en-US" sz="2000" baseline="-25000"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matter </a:t>
            </a:r>
            <a:r>
              <a:rPr lang="en-US" altLang="en-US" sz="2000" baseline="-25000"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does </a:t>
            </a:r>
            <a:r>
              <a:rPr lang="en-US" altLang="en-US" sz="2000" baseline="-25000"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not exhibit the crystalline order that is characteristic of most hard matter (except amorphous solids).</a:t>
            </a:r>
          </a:p>
          <a:p>
            <a:pPr algn="l" eaLnBrk="1" hangingPunct="1">
              <a:lnSpc>
                <a:spcPct val="120000"/>
              </a:lnSpc>
            </a:pPr>
            <a:r>
              <a:rPr lang="en-US" altLang="en-US" sz="2000" dirty="0">
                <a:latin typeface="Arial" panose="020B0604020202020204" pitchFamily="34" charset="0"/>
                <a:cs typeface="Arial" panose="020B0604020202020204" pitchFamily="34" charset="0"/>
              </a:rPr>
              <a:t>Nevertheless, some order remains. Soft matter lends itself to </a:t>
            </a:r>
            <a:r>
              <a:rPr lang="en-US" altLang="en-US" sz="2000" b="1" dirty="0">
                <a:solidFill>
                  <a:srgbClr val="F100FE"/>
                </a:solidFill>
                <a:latin typeface="Arial" panose="020B0604020202020204" pitchFamily="34" charset="0"/>
                <a:cs typeface="Arial" panose="020B0604020202020204" pitchFamily="34" charset="0"/>
              </a:rPr>
              <a:t>self-assembly</a:t>
            </a:r>
            <a:r>
              <a:rPr lang="en-US" altLang="en-US" sz="2000" dirty="0">
                <a:latin typeface="Arial" panose="020B0604020202020204" pitchFamily="34" charset="0"/>
                <a:cs typeface="Arial" panose="020B0604020202020204" pitchFamily="34" charset="0"/>
              </a:rPr>
              <a:t> </a:t>
            </a:r>
            <a:r>
              <a:rPr lang="en-US" altLang="en-US" sz="2000" u="sng" dirty="0">
                <a:latin typeface="Arial" panose="020B0604020202020204" pitchFamily="34" charset="0"/>
                <a:cs typeface="Arial" panose="020B0604020202020204" pitchFamily="34" charset="0"/>
              </a:rPr>
              <a:t>which produces a large variety of nanostructures.</a:t>
            </a:r>
          </a:p>
        </p:txBody>
      </p:sp>
      <p:pic>
        <p:nvPicPr>
          <p:cNvPr id="3075" name="Picture 4" descr="De_Gennes">
            <a:extLst>
              <a:ext uri="{FF2B5EF4-FFF2-40B4-BE49-F238E27FC236}">
                <a16:creationId xmlns:a16="http://schemas.microsoft.com/office/drawing/2014/main" id="{31E758CA-E4B4-C248-AF02-D6BA22DB5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038600"/>
            <a:ext cx="335280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5">
            <a:extLst>
              <a:ext uri="{FF2B5EF4-FFF2-40B4-BE49-F238E27FC236}">
                <a16:creationId xmlns:a16="http://schemas.microsoft.com/office/drawing/2014/main" id="{C3006EC5-674C-ED42-89E2-3233C05D3E80}"/>
              </a:ext>
            </a:extLst>
          </p:cNvPr>
          <p:cNvSpPr>
            <a:spLocks noChangeArrowheads="1"/>
          </p:cNvSpPr>
          <p:nvPr/>
        </p:nvSpPr>
        <p:spPr bwMode="auto">
          <a:xfrm>
            <a:off x="5029200" y="4191000"/>
            <a:ext cx="3071192"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buFontTx/>
              <a:buNone/>
            </a:pPr>
            <a:r>
              <a:rPr lang="en-US" altLang="en-US" sz="1800" dirty="0">
                <a:latin typeface="Comic Sans MS" panose="030F0902030302020204" pitchFamily="66" charset="0"/>
              </a:rPr>
              <a:t>Pierre-Gilles  de  </a:t>
            </a:r>
            <a:r>
              <a:rPr lang="en-US" altLang="en-US" sz="1800" dirty="0" err="1">
                <a:latin typeface="Comic Sans MS" panose="030F0902030302020204" pitchFamily="66" charset="0"/>
              </a:rPr>
              <a:t>Gennes</a:t>
            </a:r>
            <a:r>
              <a:rPr lang="en-US" altLang="en-US" sz="1800" dirty="0">
                <a:latin typeface="Comic Sans MS" panose="030F0902030302020204" pitchFamily="66" charset="0"/>
              </a:rPr>
              <a:t> received the 1991 Physics Nobel Prize for bringing order </a:t>
            </a:r>
            <a:r>
              <a:rPr lang="en-US" altLang="en-US" sz="1800" baseline="-25000" dirty="0">
                <a:latin typeface="Comic Sans MS" panose="030F0902030302020204" pitchFamily="66" charset="0"/>
              </a:rPr>
              <a:t> </a:t>
            </a:r>
            <a:r>
              <a:rPr lang="en-US" altLang="en-US" sz="1800" dirty="0">
                <a:latin typeface="Comic Sans MS" panose="030F0902030302020204" pitchFamily="66" charset="0"/>
              </a:rPr>
              <a:t>into </a:t>
            </a:r>
            <a:r>
              <a:rPr lang="en-US" altLang="en-US" sz="1800" baseline="-25000" dirty="0">
                <a:latin typeface="Comic Sans MS" panose="030F0902030302020204" pitchFamily="66" charset="0"/>
              </a:rPr>
              <a:t> </a:t>
            </a:r>
            <a:r>
              <a:rPr lang="en-US" altLang="en-US" sz="1800" dirty="0">
                <a:latin typeface="Comic Sans MS" panose="030F0902030302020204" pitchFamily="66" charset="0"/>
              </a:rPr>
              <a:t>soft </a:t>
            </a:r>
            <a:r>
              <a:rPr lang="en-US" altLang="en-US" sz="1800" baseline="-25000" dirty="0">
                <a:latin typeface="Comic Sans MS" panose="030F0902030302020204" pitchFamily="66" charset="0"/>
              </a:rPr>
              <a:t> </a:t>
            </a:r>
            <a:r>
              <a:rPr lang="en-US" altLang="en-US" sz="1800" dirty="0">
                <a:latin typeface="Comic Sans MS" panose="030F0902030302020204" pitchFamily="66" charset="0"/>
              </a:rPr>
              <a:t>matter, particularly liquid crystals and </a:t>
            </a:r>
            <a:r>
              <a:rPr lang="en-US" altLang="en-US" sz="1800" baseline="-25000" dirty="0">
                <a:latin typeface="Comic Sans MS" panose="030F0902030302020204" pitchFamily="66" charset="0"/>
              </a:rPr>
              <a:t> </a:t>
            </a:r>
            <a:r>
              <a:rPr lang="en-US" altLang="en-US" sz="1800" dirty="0">
                <a:latin typeface="Comic Sans MS" panose="030F0902030302020204" pitchFamily="66" charset="0"/>
              </a:rPr>
              <a:t>polymers. </a:t>
            </a:r>
          </a:p>
        </p:txBody>
      </p:sp>
    </p:spTree>
    <p:extLst>
      <p:ext uri="{BB962C8B-B14F-4D97-AF65-F5344CB8AC3E}">
        <p14:creationId xmlns:p14="http://schemas.microsoft.com/office/powerpoint/2010/main" val="4145843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8" name="Group 33"/>
          <p:cNvGrpSpPr>
            <a:grpSpLocks/>
          </p:cNvGrpSpPr>
          <p:nvPr/>
        </p:nvGrpSpPr>
        <p:grpSpPr bwMode="auto">
          <a:xfrm>
            <a:off x="737393" y="696912"/>
            <a:ext cx="7920037" cy="6021388"/>
            <a:chOff x="431" y="482"/>
            <a:chExt cx="4989" cy="3793"/>
          </a:xfrm>
        </p:grpSpPr>
        <p:graphicFrame>
          <p:nvGraphicFramePr>
            <p:cNvPr id="26626" name="Object 2"/>
            <p:cNvGraphicFramePr>
              <a:graphicFrameLocks noChangeAspect="1"/>
            </p:cNvGraphicFramePr>
            <p:nvPr/>
          </p:nvGraphicFramePr>
          <p:xfrm>
            <a:off x="4132" y="1480"/>
            <a:ext cx="171" cy="320"/>
          </p:xfrm>
          <a:graphic>
            <a:graphicData uri="http://schemas.openxmlformats.org/presentationml/2006/ole">
              <mc:AlternateContent xmlns:mc="http://schemas.openxmlformats.org/markup-compatibility/2006">
                <mc:Choice xmlns:v="urn:schemas-microsoft-com:vml" Requires="v">
                  <p:oleObj spid="_x0000_s13344"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2" y="1480"/>
                          <a:ext cx="171" cy="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26630" name="Picture 24" descr="2"/>
            <p:cNvPicPr>
              <a:picLocks noChangeAspect="1" noChangeArrowheads="1"/>
            </p:cNvPicPr>
            <p:nvPr/>
          </p:nvPicPr>
          <p:blipFill>
            <a:blip r:embed="rId5">
              <a:extLst>
                <a:ext uri="{28A0092B-C50C-407E-A947-70E740481C1C}">
                  <a14:useLocalDpi xmlns:a14="http://schemas.microsoft.com/office/drawing/2010/main" val="0"/>
                </a:ext>
              </a:extLst>
            </a:blip>
            <a:srcRect l="7184" t="6364" r="7184" b="31819"/>
            <a:stretch>
              <a:fillRect/>
            </a:stretch>
          </p:blipFill>
          <p:spPr bwMode="auto">
            <a:xfrm>
              <a:off x="567" y="482"/>
              <a:ext cx="4651" cy="37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1" name="Text Box 25"/>
            <p:cNvSpPr txBox="1">
              <a:spLocks noChangeArrowheads="1"/>
            </p:cNvSpPr>
            <p:nvPr/>
          </p:nvSpPr>
          <p:spPr bwMode="auto">
            <a:xfrm>
              <a:off x="431" y="2931"/>
              <a:ext cx="544"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r>
                <a:rPr lang="en-US" sz="1400" dirty="0">
                  <a:solidFill>
                    <a:srgbClr val="EB00E7"/>
                  </a:solidFill>
                </a:rPr>
                <a:t>Spherical Micelles</a:t>
              </a:r>
            </a:p>
          </p:txBody>
        </p:sp>
        <p:sp>
          <p:nvSpPr>
            <p:cNvPr id="26632" name="Text Box 28"/>
            <p:cNvSpPr txBox="1">
              <a:spLocks noChangeArrowheads="1"/>
            </p:cNvSpPr>
            <p:nvPr/>
          </p:nvSpPr>
          <p:spPr bwMode="auto">
            <a:xfrm>
              <a:off x="4468" y="1207"/>
              <a:ext cx="544"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r>
                <a:rPr lang="en-US" sz="1400" dirty="0">
                  <a:solidFill>
                    <a:srgbClr val="EB00E7"/>
                  </a:solidFill>
                </a:rPr>
                <a:t>Lamellar Phase</a:t>
              </a:r>
            </a:p>
          </p:txBody>
        </p:sp>
        <p:sp>
          <p:nvSpPr>
            <p:cNvPr id="26633" name="Text Box 29"/>
            <p:cNvSpPr txBox="1">
              <a:spLocks noChangeArrowheads="1"/>
            </p:cNvSpPr>
            <p:nvPr/>
          </p:nvSpPr>
          <p:spPr bwMode="auto">
            <a:xfrm>
              <a:off x="1429" y="709"/>
              <a:ext cx="544"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r>
                <a:rPr lang="en-US" sz="1400" dirty="0">
                  <a:solidFill>
                    <a:srgbClr val="EB00E7"/>
                  </a:solidFill>
                </a:rPr>
                <a:t>Cubic Phase</a:t>
              </a:r>
            </a:p>
          </p:txBody>
        </p:sp>
        <p:sp>
          <p:nvSpPr>
            <p:cNvPr id="26634" name="Text Box 30"/>
            <p:cNvSpPr txBox="1">
              <a:spLocks noChangeArrowheads="1"/>
            </p:cNvSpPr>
            <p:nvPr/>
          </p:nvSpPr>
          <p:spPr bwMode="auto">
            <a:xfrm>
              <a:off x="4876" y="2704"/>
              <a:ext cx="544"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r>
                <a:rPr lang="en-US" sz="1400" dirty="0">
                  <a:solidFill>
                    <a:srgbClr val="EB00E7"/>
                  </a:solidFill>
                </a:rPr>
                <a:t>Reverse Micelles</a:t>
              </a:r>
            </a:p>
          </p:txBody>
        </p:sp>
        <p:sp>
          <p:nvSpPr>
            <p:cNvPr id="26635" name="Text Box 31"/>
            <p:cNvSpPr txBox="1">
              <a:spLocks noChangeArrowheads="1"/>
            </p:cNvSpPr>
            <p:nvPr/>
          </p:nvSpPr>
          <p:spPr bwMode="auto">
            <a:xfrm>
              <a:off x="476" y="1616"/>
              <a:ext cx="544"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r>
                <a:rPr lang="en-US" sz="1400" dirty="0">
                  <a:solidFill>
                    <a:srgbClr val="EB00E7"/>
                  </a:solidFill>
                </a:rPr>
                <a:t>Hexagonal Phase</a:t>
              </a:r>
            </a:p>
          </p:txBody>
        </p:sp>
        <p:sp>
          <p:nvSpPr>
            <p:cNvPr id="26636" name="Text Box 32"/>
            <p:cNvSpPr txBox="1">
              <a:spLocks noChangeArrowheads="1"/>
            </p:cNvSpPr>
            <p:nvPr/>
          </p:nvSpPr>
          <p:spPr bwMode="auto">
            <a:xfrm>
              <a:off x="431" y="2523"/>
              <a:ext cx="544"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r>
                <a:rPr lang="en-US" sz="1400" dirty="0">
                  <a:solidFill>
                    <a:srgbClr val="EB00E7"/>
                  </a:solidFill>
                </a:rPr>
                <a:t>Rod-like Micelles</a:t>
              </a:r>
            </a:p>
          </p:txBody>
        </p:sp>
      </p:grpSp>
      <p:sp>
        <p:nvSpPr>
          <p:cNvPr id="26629" name="Text Box 34"/>
          <p:cNvSpPr txBox="1">
            <a:spLocks noChangeArrowheads="1"/>
          </p:cNvSpPr>
          <p:nvPr/>
        </p:nvSpPr>
        <p:spPr bwMode="auto">
          <a:xfrm>
            <a:off x="250825" y="6381750"/>
            <a:ext cx="85693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ctr" rtl="0" eaLnBrk="1" hangingPunct="1">
              <a:spcBef>
                <a:spcPct val="50000"/>
              </a:spcBef>
            </a:pPr>
            <a:r>
              <a:rPr lang="en-US" sz="1600">
                <a:solidFill>
                  <a:srgbClr val="0000CC"/>
                </a:solidFill>
              </a:rPr>
              <a:t>Increase Surfactant Conc.: spherical micelles</a:t>
            </a:r>
            <a:r>
              <a:rPr lang="en-US" sz="1600">
                <a:solidFill>
                  <a:srgbClr val="0000CC"/>
                </a:solidFill>
                <a:sym typeface="Wingdings" charset="0"/>
              </a:rPr>
              <a:t></a:t>
            </a:r>
            <a:r>
              <a:rPr lang="en-US" sz="1600">
                <a:solidFill>
                  <a:srgbClr val="0000CC"/>
                </a:solidFill>
              </a:rPr>
              <a:t> rod-like micelles </a:t>
            </a:r>
            <a:r>
              <a:rPr lang="en-US" sz="1600">
                <a:solidFill>
                  <a:srgbClr val="0000CC"/>
                </a:solidFill>
                <a:sym typeface="Wingdings" charset="0"/>
              </a:rPr>
              <a:t> cubic  lamellar </a:t>
            </a:r>
            <a:r>
              <a:rPr lang="en-US" sz="1600">
                <a:solidFill>
                  <a:srgbClr val="0000CC"/>
                </a:solidFill>
              </a:rPr>
              <a:t> </a:t>
            </a:r>
          </a:p>
        </p:txBody>
      </p:sp>
      <p:sp>
        <p:nvSpPr>
          <p:cNvPr id="26627" name="Rectangle 2"/>
          <p:cNvSpPr>
            <a:spLocks noGrp="1" noChangeArrowheads="1"/>
          </p:cNvSpPr>
          <p:nvPr>
            <p:ph type="ctrTitle"/>
          </p:nvPr>
        </p:nvSpPr>
        <p:spPr>
          <a:xfrm>
            <a:off x="411480" y="38100"/>
            <a:ext cx="8558783" cy="909638"/>
          </a:xfrm>
        </p:spPr>
        <p:txBody>
          <a:bodyPr>
            <a:noAutofit/>
          </a:bodyPr>
          <a:lstStyle/>
          <a:p>
            <a:pPr rtl="0" eaLnBrk="1" hangingPunct="1"/>
            <a:r>
              <a:rPr lang="en-US" altLang="zh-CN" sz="2800" b="1" dirty="0">
                <a:solidFill>
                  <a:srgbClr val="0E46FF"/>
                </a:solidFill>
                <a:latin typeface="Times New Roman" charset="0"/>
                <a:ea typeface="Times New Roman" charset="0"/>
                <a:cs typeface="Times New Roman" charset="0"/>
              </a:rPr>
              <a:t>Packing Geometry: Attaining the Desired </a:t>
            </a:r>
            <a:br>
              <a:rPr lang="en-US" altLang="zh-CN" sz="2800" b="1" dirty="0">
                <a:solidFill>
                  <a:srgbClr val="0E46FF"/>
                </a:solidFill>
                <a:latin typeface="Times New Roman" charset="0"/>
                <a:ea typeface="Times New Roman" charset="0"/>
                <a:cs typeface="Times New Roman" charset="0"/>
              </a:rPr>
            </a:br>
            <a:r>
              <a:rPr lang="en-US" altLang="zh-CN" sz="2800" b="1" dirty="0">
                <a:solidFill>
                  <a:srgbClr val="0E46FF"/>
                </a:solidFill>
                <a:latin typeface="Times New Roman" charset="0"/>
                <a:ea typeface="Times New Roman" charset="0"/>
                <a:cs typeface="Times New Roman" charset="0"/>
              </a:rPr>
              <a:t>Self-Assembled Structures at Constant Temperature</a:t>
            </a:r>
            <a:endParaRPr lang="en-US" sz="2800" b="1" dirty="0">
              <a:solidFill>
                <a:srgbClr val="0E46FF"/>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6109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BBF9524-2E6F-FD43-9E86-11ECDCF56C8F}"/>
              </a:ext>
            </a:extLst>
          </p:cNvPr>
          <p:cNvSpPr>
            <a:spLocks noGrp="1" noChangeArrowheads="1"/>
          </p:cNvSpPr>
          <p:nvPr>
            <p:ph type="title"/>
          </p:nvPr>
        </p:nvSpPr>
        <p:spPr>
          <a:xfrm>
            <a:off x="1208976" y="86002"/>
            <a:ext cx="6976872" cy="1143000"/>
          </a:xfrm>
        </p:spPr>
        <p:txBody>
          <a:bodyPr>
            <a:normAutofit/>
          </a:bodyPr>
          <a:lstStyle/>
          <a:p>
            <a:r>
              <a:rPr lang="en-US" altLang="zh-CN" sz="2800" b="1" dirty="0">
                <a:solidFill>
                  <a:srgbClr val="0E46FF"/>
                </a:solidFill>
                <a:latin typeface="Times New Roman" charset="0"/>
                <a:ea typeface="Times New Roman" charset="0"/>
                <a:cs typeface="Times New Roman" charset="0"/>
              </a:rPr>
              <a:t>Packing Geometry: Attaining the Desired Self-Assembled Structures vs. Temperature</a:t>
            </a:r>
            <a:endParaRPr lang="en-GB" altLang="en-US" sz="2800" dirty="0"/>
          </a:p>
        </p:txBody>
      </p:sp>
      <p:pic>
        <p:nvPicPr>
          <p:cNvPr id="158724" name="Picture 4" descr="&#13;fig4cover.jpg                                                  00397EDBMacintosh HD                   BC87EF9C:">
            <a:extLst>
              <a:ext uri="{FF2B5EF4-FFF2-40B4-BE49-F238E27FC236}">
                <a16:creationId xmlns:a16="http://schemas.microsoft.com/office/drawing/2014/main" id="{F845F3E1-1887-AD46-8A87-53063D3C0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40" y="1338741"/>
            <a:ext cx="4350632" cy="5313749"/>
          </a:xfrm>
          <a:prstGeom prst="rect">
            <a:avLst/>
          </a:prstGeom>
          <a:noFill/>
          <a:extLst>
            <a:ext uri="{909E8E84-426E-40DD-AFC4-6F175D3DCCD1}">
              <a14:hiddenFill xmlns:a14="http://schemas.microsoft.com/office/drawing/2010/main">
                <a:solidFill>
                  <a:srgbClr val="FFFFFF"/>
                </a:solidFill>
              </a14:hiddenFill>
            </a:ext>
          </a:extLst>
        </p:spPr>
      </p:pic>
      <p:pic>
        <p:nvPicPr>
          <p:cNvPr id="158725" name="Picture 5" descr="&#13;fig5cover.jpg                                                  00397EDBMacintosh HD                   BC87EF9C:">
            <a:extLst>
              <a:ext uri="{FF2B5EF4-FFF2-40B4-BE49-F238E27FC236}">
                <a16:creationId xmlns:a16="http://schemas.microsoft.com/office/drawing/2014/main" id="{C8F89CC2-545C-4F40-8D65-BAD120473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840" y="1368018"/>
            <a:ext cx="2895600" cy="2468562"/>
          </a:xfrm>
          <a:prstGeom prst="rect">
            <a:avLst/>
          </a:prstGeom>
          <a:noFill/>
          <a:extLst>
            <a:ext uri="{909E8E84-426E-40DD-AFC4-6F175D3DCCD1}">
              <a14:hiddenFill xmlns:a14="http://schemas.microsoft.com/office/drawing/2010/main">
                <a:solidFill>
                  <a:srgbClr val="FFFFFF"/>
                </a:solidFill>
              </a14:hiddenFill>
            </a:ext>
          </a:extLst>
        </p:spPr>
      </p:pic>
      <p:pic>
        <p:nvPicPr>
          <p:cNvPr id="158726" name="Picture 6" descr="C:\Documents and Settings\phs1jk\My Documents\Lectures\Soft Condensed Matter\Lecture 8 Electrstatic colloids and Intro Polymers\block-copolymer-structures.jpg">
            <a:extLst>
              <a:ext uri="{FF2B5EF4-FFF2-40B4-BE49-F238E27FC236}">
                <a16:creationId xmlns:a16="http://schemas.microsoft.com/office/drawing/2014/main" id="{1E356A0A-1FF7-1A4D-8438-1C8329F3E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08" t="2557" r="5721" b="2798"/>
          <a:stretch>
            <a:fillRect/>
          </a:stretch>
        </p:blipFill>
        <p:spPr bwMode="auto">
          <a:xfrm>
            <a:off x="6006821" y="3975596"/>
            <a:ext cx="1925638" cy="2590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95B0392B-3B12-0E4E-ADDD-FD62141D3B80}"/>
              </a:ext>
            </a:extLst>
          </p:cNvPr>
          <p:cNvSpPr txBox="1">
            <a:spLocks noChangeArrowheads="1"/>
          </p:cNvSpPr>
          <p:nvPr/>
        </p:nvSpPr>
        <p:spPr>
          <a:xfrm>
            <a:off x="250825" y="0"/>
            <a:ext cx="8893175" cy="6143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2400" b="1" dirty="0">
              <a:solidFill>
                <a:srgbClr val="0E46FF"/>
              </a:solidFill>
              <a:latin typeface="Times New Roman" charset="0"/>
              <a:ea typeface="Times New Roman" charset="0"/>
              <a:cs typeface="Times New Roman" charset="0"/>
            </a:endParaRPr>
          </a:p>
        </p:txBody>
      </p:sp>
      <p:sp>
        <p:nvSpPr>
          <p:cNvPr id="2" name="TextBox 1">
            <a:extLst>
              <a:ext uri="{FF2B5EF4-FFF2-40B4-BE49-F238E27FC236}">
                <a16:creationId xmlns:a16="http://schemas.microsoft.com/office/drawing/2014/main" id="{5C90CBA2-47DD-CF46-A35C-1C0478BC300D}"/>
              </a:ext>
            </a:extLst>
          </p:cNvPr>
          <p:cNvSpPr txBox="1"/>
          <p:nvPr/>
        </p:nvSpPr>
        <p:spPr>
          <a:xfrm>
            <a:off x="649002" y="1338741"/>
            <a:ext cx="296876" cy="369332"/>
          </a:xfrm>
          <a:prstGeom prst="rect">
            <a:avLst/>
          </a:prstGeom>
          <a:solidFill>
            <a:schemeClr val="bg1"/>
          </a:solidFill>
        </p:spPr>
        <p:txBody>
          <a:bodyPr wrap="none" rtlCol="0">
            <a:spAutoFit/>
          </a:bodyPr>
          <a:lstStyle/>
          <a:p>
            <a:r>
              <a:rPr lang="en-US" dirty="0"/>
              <a:t>T</a:t>
            </a:r>
          </a:p>
        </p:txBody>
      </p:sp>
    </p:spTree>
    <p:extLst>
      <p:ext uri="{BB962C8B-B14F-4D97-AF65-F5344CB8AC3E}">
        <p14:creationId xmlns:p14="http://schemas.microsoft.com/office/powerpoint/2010/main" val="1809635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ctrTitle"/>
          </p:nvPr>
        </p:nvSpPr>
        <p:spPr>
          <a:xfrm>
            <a:off x="0" y="166669"/>
            <a:ext cx="9144000" cy="549275"/>
          </a:xfrm>
        </p:spPr>
        <p:txBody>
          <a:bodyPr>
            <a:noAutofit/>
          </a:bodyPr>
          <a:lstStyle/>
          <a:p>
            <a:pPr rtl="0" eaLnBrk="1" hangingPunct="1"/>
            <a:r>
              <a:rPr lang="en-US" altLang="zh-CN" sz="2400" b="1" dirty="0">
                <a:solidFill>
                  <a:srgbClr val="0E46FF"/>
                </a:solidFill>
                <a:latin typeface="Times New Roman" charset="0"/>
                <a:ea typeface="Times New Roman" charset="0"/>
                <a:cs typeface="Times New Roman" charset="0"/>
              </a:rPr>
              <a:t>Packing Geometry: </a:t>
            </a:r>
            <a:br>
              <a:rPr lang="en-US" altLang="zh-CN" sz="2400" b="1" dirty="0">
                <a:solidFill>
                  <a:srgbClr val="0E46FF"/>
                </a:solidFill>
                <a:latin typeface="Times New Roman" charset="0"/>
                <a:ea typeface="Times New Roman" charset="0"/>
                <a:cs typeface="Times New Roman" charset="0"/>
              </a:rPr>
            </a:br>
            <a:r>
              <a:rPr lang="en-US" altLang="zh-CN" sz="2400" b="1" dirty="0">
                <a:solidFill>
                  <a:srgbClr val="0E46FF"/>
                </a:solidFill>
                <a:latin typeface="Times New Roman" charset="0"/>
                <a:ea typeface="Times New Roman" charset="0"/>
                <a:cs typeface="Times New Roman" charset="0"/>
              </a:rPr>
              <a:t>Attaining the Desired Self-Assembled Structures </a:t>
            </a:r>
            <a:br>
              <a:rPr lang="en-US" altLang="zh-CN" sz="2400" b="1" dirty="0">
                <a:solidFill>
                  <a:srgbClr val="0E46FF"/>
                </a:solidFill>
                <a:latin typeface="Times New Roman" charset="0"/>
                <a:ea typeface="Times New Roman" charset="0"/>
                <a:cs typeface="Times New Roman" charset="0"/>
              </a:rPr>
            </a:br>
            <a:r>
              <a:rPr lang="en-US" altLang="zh-CN" sz="2400" b="1" dirty="0">
                <a:solidFill>
                  <a:srgbClr val="0E46FF"/>
                </a:solidFill>
                <a:latin typeface="Times New Roman" charset="0"/>
                <a:ea typeface="Times New Roman" charset="0"/>
                <a:cs typeface="Times New Roman" charset="0"/>
              </a:rPr>
              <a:t>considering </a:t>
            </a:r>
            <a:r>
              <a:rPr lang="en-US" altLang="zh-CN" sz="2400" b="1" dirty="0" err="1">
                <a:solidFill>
                  <a:srgbClr val="0E46FF"/>
                </a:solidFill>
                <a:latin typeface="Times New Roman" charset="0"/>
                <a:ea typeface="Times New Roman" charset="0"/>
                <a:cs typeface="Times New Roman" charset="0"/>
              </a:rPr>
              <a:t>Physico</a:t>
            </a:r>
            <a:r>
              <a:rPr lang="en-US" altLang="zh-CN" sz="2400" b="1" dirty="0">
                <a:solidFill>
                  <a:srgbClr val="0E46FF"/>
                </a:solidFill>
                <a:latin typeface="Times New Roman" charset="0"/>
                <a:ea typeface="Times New Roman" charset="0"/>
                <a:cs typeface="Times New Roman" charset="0"/>
              </a:rPr>
              <a:t>-Chemical aspects</a:t>
            </a:r>
            <a:endParaRPr lang="en-US" sz="2400" b="1" dirty="0">
              <a:solidFill>
                <a:srgbClr val="0E46FF"/>
              </a:solidFill>
              <a:latin typeface="Times New Roman" charset="0"/>
              <a:ea typeface="Times New Roman" charset="0"/>
              <a:cs typeface="Times New Roman" charset="0"/>
            </a:endParaRPr>
          </a:p>
        </p:txBody>
      </p:sp>
      <p:sp>
        <p:nvSpPr>
          <p:cNvPr id="27652" name="Text Box 12"/>
          <p:cNvSpPr txBox="1">
            <a:spLocks noChangeArrowheads="1"/>
          </p:cNvSpPr>
          <p:nvPr/>
        </p:nvSpPr>
        <p:spPr bwMode="auto">
          <a:xfrm>
            <a:off x="539750" y="1212328"/>
            <a:ext cx="8403082" cy="53476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marL="285750" indent="-285750" algn="l" rtl="0" eaLnBrk="1" hangingPunct="1">
              <a:spcBef>
                <a:spcPct val="50000"/>
              </a:spcBef>
              <a:buFont typeface="Arial" panose="020B0604020202020204" pitchFamily="34" charset="0"/>
              <a:buChar char="•"/>
            </a:pPr>
            <a:r>
              <a:rPr lang="en-US" altLang="zh-CN" sz="1800" dirty="0">
                <a:solidFill>
                  <a:srgbClr val="EB00E7"/>
                </a:solidFill>
                <a:ea typeface="SimSun" charset="0"/>
                <a:cs typeface="SimSun" charset="0"/>
              </a:rPr>
              <a:t>Effect of surfactant concentration</a:t>
            </a:r>
          </a:p>
          <a:p>
            <a:pPr algn="l" rtl="0" eaLnBrk="1" hangingPunct="1">
              <a:spcBef>
                <a:spcPct val="50000"/>
              </a:spcBef>
            </a:pPr>
            <a:r>
              <a:rPr lang="en-US" altLang="zh-CN" sz="1800" b="0" dirty="0">
                <a:ea typeface="SimSun" charset="0"/>
                <a:cs typeface="SimSun" charset="0"/>
              </a:rPr>
              <a:t>	Surfactant </a:t>
            </a:r>
            <a:r>
              <a:rPr lang="en-US" altLang="zh-CN" sz="1800" b="0" dirty="0" err="1">
                <a:ea typeface="SimSun" charset="0"/>
                <a:cs typeface="SimSun" charset="0"/>
              </a:rPr>
              <a:t>conc</a:t>
            </a:r>
            <a:r>
              <a:rPr lang="en-US" altLang="zh-CN" sz="1800" b="0" dirty="0">
                <a:ea typeface="SimSun" charset="0"/>
                <a:cs typeface="SimSun" charset="0"/>
              </a:rPr>
              <a:t> ↑: lower hydration of head groups → </a:t>
            </a:r>
          </a:p>
          <a:p>
            <a:pPr algn="l" rtl="0" eaLnBrk="1" hangingPunct="1">
              <a:spcBef>
                <a:spcPct val="50000"/>
              </a:spcBef>
            </a:pPr>
            <a:r>
              <a:rPr lang="en-US" altLang="zh-CN" sz="1800" b="0" dirty="0">
                <a:ea typeface="SimSun" charset="0"/>
                <a:cs typeface="SimSun" charset="0"/>
              </a:rPr>
              <a:t>	lower a</a:t>
            </a:r>
            <a:r>
              <a:rPr lang="en-US" altLang="zh-CN" sz="1800" b="0" baseline="-30000" dirty="0">
                <a:ea typeface="SimSun" charset="0"/>
                <a:cs typeface="SimSun" charset="0"/>
              </a:rPr>
              <a:t>0</a:t>
            </a:r>
            <a:r>
              <a:rPr lang="en-US" altLang="zh-CN" sz="1800" b="0" dirty="0">
                <a:ea typeface="SimSun" charset="0"/>
                <a:cs typeface="SimSun" charset="0"/>
              </a:rPr>
              <a:t> → higher R → lamellar structure</a:t>
            </a:r>
          </a:p>
          <a:p>
            <a:pPr algn="l" rtl="0" eaLnBrk="1" hangingPunct="1">
              <a:spcBef>
                <a:spcPct val="50000"/>
              </a:spcBef>
            </a:pPr>
            <a:endParaRPr lang="en-US" altLang="zh-CN" sz="500" dirty="0">
              <a:solidFill>
                <a:srgbClr val="0000CC"/>
              </a:solidFill>
              <a:ea typeface="SimSun" charset="0"/>
              <a:cs typeface="SimSun" charset="0"/>
            </a:endParaRPr>
          </a:p>
          <a:p>
            <a:pPr marL="285750" indent="-285750" algn="l" rtl="0" eaLnBrk="1" hangingPunct="1">
              <a:spcBef>
                <a:spcPct val="50000"/>
              </a:spcBef>
              <a:buFont typeface="Arial" panose="020B0604020202020204" pitchFamily="34" charset="0"/>
              <a:buChar char="•"/>
            </a:pPr>
            <a:r>
              <a:rPr lang="en-US" altLang="zh-CN" sz="1800" dirty="0">
                <a:solidFill>
                  <a:srgbClr val="EB00E7"/>
                </a:solidFill>
                <a:ea typeface="SimSun" charset="0"/>
                <a:cs typeface="SimSun" charset="0"/>
              </a:rPr>
              <a:t>Effect of surfactant chain length</a:t>
            </a:r>
          </a:p>
          <a:p>
            <a:pPr algn="l" rtl="0" eaLnBrk="1" hangingPunct="1">
              <a:spcBef>
                <a:spcPct val="50000"/>
              </a:spcBef>
            </a:pPr>
            <a:r>
              <a:rPr lang="en-US" altLang="zh-CN" sz="1800" b="0" dirty="0">
                <a:ea typeface="SimSun" charset="0"/>
                <a:cs typeface="SimSun" charset="0"/>
              </a:rPr>
              <a:t>	If </a:t>
            </a:r>
            <a:r>
              <a:rPr lang="en-US" altLang="zh-CN" sz="1800" b="0" dirty="0" err="1">
                <a:ea typeface="SimSun" charset="0"/>
                <a:cs typeface="SimSun" charset="0"/>
              </a:rPr>
              <a:t>l</a:t>
            </a:r>
            <a:r>
              <a:rPr lang="en-US" altLang="zh-CN" sz="1800" b="0" baseline="-30000" dirty="0" err="1">
                <a:ea typeface="SimSun" charset="0"/>
                <a:cs typeface="SimSun" charset="0"/>
              </a:rPr>
              <a:t>c</a:t>
            </a:r>
            <a:r>
              <a:rPr lang="en-US" altLang="zh-CN" sz="1800" b="0" dirty="0">
                <a:ea typeface="SimSun" charset="0"/>
                <a:cs typeface="SimSun" charset="0"/>
              </a:rPr>
              <a:t> increases, v increases, however if R increases too much, spherical → lamellar</a:t>
            </a:r>
          </a:p>
          <a:p>
            <a:pPr algn="l" rtl="0" eaLnBrk="1" hangingPunct="1">
              <a:spcBef>
                <a:spcPct val="50000"/>
              </a:spcBef>
            </a:pPr>
            <a:endParaRPr lang="en-US" altLang="zh-CN" sz="600" dirty="0">
              <a:solidFill>
                <a:srgbClr val="0000CC"/>
              </a:solidFill>
              <a:ea typeface="SimSun" charset="0"/>
              <a:cs typeface="SimSun" charset="0"/>
            </a:endParaRPr>
          </a:p>
          <a:p>
            <a:pPr marL="285750" indent="-285750" algn="l" rtl="0" eaLnBrk="1" hangingPunct="1">
              <a:spcBef>
                <a:spcPct val="50000"/>
              </a:spcBef>
              <a:buFont typeface="Arial" panose="020B0604020202020204" pitchFamily="34" charset="0"/>
              <a:buChar char="•"/>
            </a:pPr>
            <a:r>
              <a:rPr lang="en-US" altLang="zh-CN" sz="1800" dirty="0">
                <a:solidFill>
                  <a:srgbClr val="EB00E7"/>
                </a:solidFill>
                <a:ea typeface="SimSun" charset="0"/>
                <a:cs typeface="SimSun" charset="0"/>
              </a:rPr>
              <a:t>Effect of co-solvent</a:t>
            </a:r>
          </a:p>
          <a:p>
            <a:pPr marL="777875" indent="-285750" algn="l" rtl="0" eaLnBrk="1" hangingPunct="1">
              <a:spcBef>
                <a:spcPct val="50000"/>
              </a:spcBef>
              <a:buFont typeface="Arial" panose="020B0604020202020204" pitchFamily="34" charset="0"/>
              <a:buChar char="•"/>
            </a:pPr>
            <a:r>
              <a:rPr lang="en-US" altLang="zh-CN" sz="1800" b="0" dirty="0">
                <a:ea typeface="SimSun" charset="0"/>
                <a:cs typeface="SimSun" charset="0"/>
              </a:rPr>
              <a:t>Polar solvents, like alcohols, tend to associate with head groups and reduce the tendency for the surfactant molecules to associate; CM may disappear, </a:t>
            </a:r>
          </a:p>
          <a:p>
            <a:pPr marL="803275" indent="-265113" algn="l" rtl="0" eaLnBrk="1" hangingPunct="1">
              <a:spcBef>
                <a:spcPct val="50000"/>
              </a:spcBef>
              <a:buFont typeface="Arial" panose="020B0604020202020204" pitchFamily="34" charset="0"/>
              <a:buChar char="•"/>
            </a:pPr>
            <a:r>
              <a:rPr lang="en-US" altLang="zh-CN" sz="1800" b="0" dirty="0">
                <a:ea typeface="SimSun" charset="0"/>
                <a:cs typeface="SimSun" charset="0"/>
              </a:rPr>
              <a:t>Non-polar solvents associate with hydrophobic chains of the surfactant increase v → increase R → less curved structures</a:t>
            </a:r>
          </a:p>
          <a:p>
            <a:pPr algn="l" rtl="0" eaLnBrk="1" hangingPunct="1">
              <a:spcBef>
                <a:spcPct val="50000"/>
              </a:spcBef>
            </a:pPr>
            <a:endParaRPr lang="en-US" altLang="zh-CN" sz="1000" dirty="0">
              <a:solidFill>
                <a:srgbClr val="0E46FF"/>
              </a:solidFill>
              <a:ea typeface="SimSun" charset="0"/>
              <a:cs typeface="SimSun" charset="0"/>
            </a:endParaRPr>
          </a:p>
          <a:p>
            <a:pPr marL="285750" indent="-285750" algn="l" rtl="0" eaLnBrk="1" hangingPunct="1">
              <a:spcBef>
                <a:spcPct val="50000"/>
              </a:spcBef>
              <a:buFont typeface="Arial" panose="020B0604020202020204" pitchFamily="34" charset="0"/>
              <a:buChar char="•"/>
            </a:pPr>
            <a:r>
              <a:rPr lang="en-US" altLang="zh-CN" sz="1800" dirty="0">
                <a:solidFill>
                  <a:srgbClr val="EB00E7"/>
                </a:solidFill>
                <a:ea typeface="SimSun" charset="0"/>
                <a:cs typeface="SimSun" charset="0"/>
              </a:rPr>
              <a:t>Effect of salts and ionic species</a:t>
            </a:r>
          </a:p>
          <a:p>
            <a:pPr marL="757238" indent="-282575" algn="l" rtl="0" eaLnBrk="1" hangingPunct="1">
              <a:spcBef>
                <a:spcPct val="50000"/>
              </a:spcBef>
              <a:buFont typeface="Arial" panose="020B0604020202020204" pitchFamily="34" charset="0"/>
              <a:buChar char="•"/>
            </a:pPr>
            <a:r>
              <a:rPr lang="en-US" altLang="zh-CN" sz="1600" b="0" dirty="0">
                <a:ea typeface="SimSun" charset="0"/>
                <a:cs typeface="SimSun" charset="0"/>
              </a:rPr>
              <a:t>On ionic surfactants, reduces repulsive energy between head groups, reducing a</a:t>
            </a:r>
            <a:r>
              <a:rPr lang="en-US" altLang="zh-CN" sz="1600" b="0" baseline="-30000" dirty="0">
                <a:ea typeface="SimSun" charset="0"/>
                <a:cs typeface="SimSun" charset="0"/>
              </a:rPr>
              <a:t>0</a:t>
            </a:r>
            <a:r>
              <a:rPr lang="en-US" altLang="zh-CN" sz="1600" b="0" dirty="0">
                <a:ea typeface="SimSun" charset="0"/>
                <a:cs typeface="SimSun" charset="0"/>
              </a:rPr>
              <a:t> → larger R → less curved structures</a:t>
            </a:r>
          </a:p>
        </p:txBody>
      </p:sp>
      <p:graphicFrame>
        <p:nvGraphicFramePr>
          <p:cNvPr id="27650" name="Object 2"/>
          <p:cNvGraphicFramePr>
            <a:graphicFrameLocks noChangeAspect="1"/>
          </p:cNvGraphicFramePr>
          <p:nvPr>
            <p:extLst>
              <p:ext uri="{D42A27DB-BD31-4B8C-83A1-F6EECF244321}">
                <p14:modId xmlns:p14="http://schemas.microsoft.com/office/powerpoint/2010/main" val="1365655547"/>
              </p:ext>
            </p:extLst>
          </p:nvPr>
        </p:nvGraphicFramePr>
        <p:xfrm>
          <a:off x="5998465" y="1413496"/>
          <a:ext cx="950976" cy="700368"/>
        </p:xfrm>
        <a:graphic>
          <a:graphicData uri="http://schemas.openxmlformats.org/presentationml/2006/ole">
            <mc:AlternateContent xmlns:mc="http://schemas.openxmlformats.org/markup-compatibility/2006">
              <mc:Choice xmlns:v="urn:schemas-microsoft-com:vml" Requires="v">
                <p:oleObj spid="_x0000_s14368" name="Equation" r:id="rId3" imgW="583920" imgH="431640" progId="Equation.3">
                  <p:embed/>
                </p:oleObj>
              </mc:Choice>
              <mc:Fallback>
                <p:oleObj name="Equation" r:id="rId3" imgW="58392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8465" y="1413496"/>
                        <a:ext cx="950976" cy="700368"/>
                      </a:xfrm>
                      <a:prstGeom prst="rect">
                        <a:avLst/>
                      </a:prstGeom>
                      <a:solidFill>
                        <a:srgbClr val="66FF66"/>
                      </a:solidFill>
                      <a:ln>
                        <a:noFill/>
                      </a:ln>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5009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65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5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65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652">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65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2D183EB6-37D7-2F48-BC6D-8C0DEF3523D5}"/>
              </a:ext>
            </a:extLst>
          </p:cNvPr>
          <p:cNvSpPr>
            <a:spLocks noGrp="1" noChangeArrowheads="1"/>
          </p:cNvSpPr>
          <p:nvPr>
            <p:ph type="title"/>
          </p:nvPr>
        </p:nvSpPr>
        <p:spPr>
          <a:xfrm>
            <a:off x="457200" y="38100"/>
            <a:ext cx="8229600" cy="1143000"/>
          </a:xfrm>
        </p:spPr>
        <p:txBody>
          <a:bodyPr/>
          <a:lstStyle/>
          <a:p>
            <a:r>
              <a:rPr lang="en-GB" altLang="en-US" dirty="0"/>
              <a:t>Shape of aggregates</a:t>
            </a:r>
          </a:p>
        </p:txBody>
      </p:sp>
      <p:pic>
        <p:nvPicPr>
          <p:cNvPr id="171012" name="Picture 4" descr="&#10;fig9.1.jpg                                                     00397EDBMacintosh HD                   BC87EF9C:">
            <a:extLst>
              <a:ext uri="{FF2B5EF4-FFF2-40B4-BE49-F238E27FC236}">
                <a16:creationId xmlns:a16="http://schemas.microsoft.com/office/drawing/2014/main" id="{70EC3180-79AD-F64E-A3EF-153F3BBE4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2556"/>
          <a:stretch>
            <a:fillRect/>
          </a:stretch>
        </p:blipFill>
        <p:spPr bwMode="auto">
          <a:xfrm>
            <a:off x="4572000" y="1122363"/>
            <a:ext cx="4038600" cy="2535237"/>
          </a:xfrm>
          <a:prstGeom prst="rect">
            <a:avLst/>
          </a:prstGeom>
          <a:noFill/>
          <a:extLst>
            <a:ext uri="{909E8E84-426E-40DD-AFC4-6F175D3DCCD1}">
              <a14:hiddenFill xmlns:a14="http://schemas.microsoft.com/office/drawing/2010/main">
                <a:solidFill>
                  <a:srgbClr val="FFFFFF"/>
                </a:solidFill>
              </a14:hiddenFill>
            </a:ext>
          </a:extLst>
        </p:spPr>
      </p:pic>
      <p:sp>
        <p:nvSpPr>
          <p:cNvPr id="171013" name="Text Box 5">
            <a:extLst>
              <a:ext uri="{FF2B5EF4-FFF2-40B4-BE49-F238E27FC236}">
                <a16:creationId xmlns:a16="http://schemas.microsoft.com/office/drawing/2014/main" id="{B65FA0CB-D805-7A4A-9567-884987EAEEA4}"/>
              </a:ext>
            </a:extLst>
          </p:cNvPr>
          <p:cNvSpPr txBox="1">
            <a:spLocks noChangeArrowheads="1"/>
          </p:cNvSpPr>
          <p:nvPr/>
        </p:nvSpPr>
        <p:spPr bwMode="auto">
          <a:xfrm>
            <a:off x="457200" y="3329820"/>
            <a:ext cx="41910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19113" algn="l"/>
                <a:tab pos="2455863" algn="l"/>
              </a:tabLst>
              <a:defRPr sz="2400">
                <a:solidFill>
                  <a:schemeClr val="tx1"/>
                </a:solidFill>
                <a:latin typeface="Times" pitchFamily="2" charset="0"/>
              </a:defRPr>
            </a:lvl1pPr>
            <a:lvl2pPr>
              <a:tabLst>
                <a:tab pos="519113" algn="l"/>
                <a:tab pos="2455863" algn="l"/>
              </a:tabLst>
              <a:defRPr sz="2400">
                <a:solidFill>
                  <a:schemeClr val="tx1"/>
                </a:solidFill>
                <a:latin typeface="Times" pitchFamily="2" charset="0"/>
              </a:defRPr>
            </a:lvl2pPr>
            <a:lvl3pPr>
              <a:tabLst>
                <a:tab pos="519113" algn="l"/>
                <a:tab pos="2455863" algn="l"/>
              </a:tabLst>
              <a:defRPr sz="2400">
                <a:solidFill>
                  <a:schemeClr val="tx1"/>
                </a:solidFill>
                <a:latin typeface="Times" pitchFamily="2" charset="0"/>
              </a:defRPr>
            </a:lvl3pPr>
            <a:lvl4pPr>
              <a:tabLst>
                <a:tab pos="519113" algn="l"/>
                <a:tab pos="2455863" algn="l"/>
              </a:tabLst>
              <a:defRPr sz="2400">
                <a:solidFill>
                  <a:schemeClr val="tx1"/>
                </a:solidFill>
                <a:latin typeface="Times" pitchFamily="2" charset="0"/>
              </a:defRPr>
            </a:lvl4pPr>
            <a:lvl5pPr>
              <a:tabLst>
                <a:tab pos="519113" algn="l"/>
                <a:tab pos="2455863" algn="l"/>
              </a:tabLst>
              <a:defRPr sz="2400">
                <a:solidFill>
                  <a:schemeClr val="tx1"/>
                </a:solidFill>
                <a:latin typeface="Times" pitchFamily="2" charset="0"/>
              </a:defRPr>
            </a:lvl5pPr>
            <a:lvl6pPr eaLnBrk="0" fontAlgn="base" hangingPunct="0">
              <a:spcBef>
                <a:spcPct val="0"/>
              </a:spcBef>
              <a:spcAft>
                <a:spcPct val="0"/>
              </a:spcAft>
              <a:tabLst>
                <a:tab pos="519113" algn="l"/>
                <a:tab pos="2455863" algn="l"/>
              </a:tabLst>
              <a:defRPr sz="2400">
                <a:solidFill>
                  <a:schemeClr val="tx1"/>
                </a:solidFill>
                <a:latin typeface="Times" pitchFamily="2" charset="0"/>
              </a:defRPr>
            </a:lvl6pPr>
            <a:lvl7pPr eaLnBrk="0" fontAlgn="base" hangingPunct="0">
              <a:spcBef>
                <a:spcPct val="0"/>
              </a:spcBef>
              <a:spcAft>
                <a:spcPct val="0"/>
              </a:spcAft>
              <a:tabLst>
                <a:tab pos="519113" algn="l"/>
                <a:tab pos="2455863" algn="l"/>
              </a:tabLst>
              <a:defRPr sz="2400">
                <a:solidFill>
                  <a:schemeClr val="tx1"/>
                </a:solidFill>
                <a:latin typeface="Times" pitchFamily="2" charset="0"/>
              </a:defRPr>
            </a:lvl7pPr>
            <a:lvl8pPr eaLnBrk="0" fontAlgn="base" hangingPunct="0">
              <a:spcBef>
                <a:spcPct val="0"/>
              </a:spcBef>
              <a:spcAft>
                <a:spcPct val="0"/>
              </a:spcAft>
              <a:tabLst>
                <a:tab pos="519113" algn="l"/>
                <a:tab pos="2455863" algn="l"/>
              </a:tabLst>
              <a:defRPr sz="2400">
                <a:solidFill>
                  <a:schemeClr val="tx1"/>
                </a:solidFill>
                <a:latin typeface="Times" pitchFamily="2" charset="0"/>
              </a:defRPr>
            </a:lvl8pPr>
            <a:lvl9pPr eaLnBrk="0" fontAlgn="base" hangingPunct="0">
              <a:spcBef>
                <a:spcPct val="0"/>
              </a:spcBef>
              <a:spcAft>
                <a:spcPct val="0"/>
              </a:spcAft>
              <a:tabLst>
                <a:tab pos="519113" algn="l"/>
                <a:tab pos="2455863" algn="l"/>
              </a:tabLst>
              <a:defRPr sz="2400">
                <a:solidFill>
                  <a:schemeClr val="tx1"/>
                </a:solidFill>
                <a:latin typeface="Times" pitchFamily="2" charset="0"/>
              </a:defRPr>
            </a:lvl9pPr>
          </a:lstStyle>
          <a:p>
            <a:r>
              <a:rPr lang="en-GB" altLang="en-US" sz="1800" b="1" i="1" dirty="0">
                <a:latin typeface="Arial" panose="020B0604020202020204" pitchFamily="34" charset="0"/>
              </a:rPr>
              <a:t>Basic shapes:</a:t>
            </a:r>
          </a:p>
          <a:p>
            <a:pPr marL="285750" indent="-285750">
              <a:buFont typeface="Arial" panose="020B0604020202020204" pitchFamily="34" charset="0"/>
              <a:buChar char="•"/>
            </a:pPr>
            <a:r>
              <a:rPr lang="en-GB" altLang="en-US" sz="1800" i="1" dirty="0">
                <a:latin typeface="Arial" panose="020B0604020202020204" pitchFamily="34" charset="0"/>
              </a:rPr>
              <a:t> </a:t>
            </a:r>
            <a:r>
              <a:rPr lang="en-GB" altLang="en-US" sz="1800" dirty="0">
                <a:latin typeface="Arial" panose="020B0604020202020204" pitchFamily="34" charset="0"/>
              </a:rPr>
              <a:t>spheres</a:t>
            </a:r>
            <a:endParaRPr lang="en-GB" altLang="en-US" sz="1800" i="1" dirty="0">
              <a:latin typeface="Arial" panose="020B0604020202020204" pitchFamily="34" charset="0"/>
            </a:endParaRPr>
          </a:p>
          <a:p>
            <a:pPr marL="285750" indent="-285750">
              <a:buFont typeface="Arial" panose="020B0604020202020204" pitchFamily="34" charset="0"/>
              <a:buChar char="•"/>
            </a:pPr>
            <a:r>
              <a:rPr lang="en-GB" altLang="en-US" sz="1800" dirty="0">
                <a:latin typeface="Arial" panose="020B0604020202020204" pitchFamily="34" charset="0"/>
              </a:rPr>
              <a:t> cylinders</a:t>
            </a:r>
          </a:p>
          <a:p>
            <a:pPr marL="285750" indent="-285750">
              <a:buFont typeface="Arial" panose="020B0604020202020204" pitchFamily="34" charset="0"/>
              <a:buChar char="•"/>
            </a:pPr>
            <a:r>
              <a:rPr lang="en-GB" altLang="en-US" sz="1800" dirty="0">
                <a:latin typeface="Arial" panose="020B0604020202020204" pitchFamily="34" charset="0"/>
              </a:rPr>
              <a:t> bilayers</a:t>
            </a:r>
          </a:p>
          <a:p>
            <a:pPr marL="285750" indent="-285750">
              <a:buFont typeface="Arial" panose="020B0604020202020204" pitchFamily="34" charset="0"/>
              <a:buChar char="•"/>
            </a:pPr>
            <a:r>
              <a:rPr lang="en-GB" altLang="en-US" sz="1800" dirty="0">
                <a:latin typeface="Arial" panose="020B0604020202020204" pitchFamily="34" charset="0"/>
              </a:rPr>
              <a:t> vesicles</a:t>
            </a:r>
          </a:p>
          <a:p>
            <a:endParaRPr lang="en-GB" altLang="en-US" sz="1800" dirty="0">
              <a:latin typeface="Arial" panose="020B0604020202020204" pitchFamily="34" charset="0"/>
            </a:endParaRPr>
          </a:p>
          <a:p>
            <a:r>
              <a:rPr lang="en-GB" altLang="en-US" sz="1800" b="1" dirty="0">
                <a:latin typeface="Arial" panose="020B0604020202020204" pitchFamily="34" charset="0"/>
              </a:rPr>
              <a:t>Superstructures:</a:t>
            </a:r>
          </a:p>
          <a:p>
            <a:pPr marL="285750" indent="-285750">
              <a:buFont typeface="Arial" panose="020B0604020202020204" pitchFamily="34" charset="0"/>
              <a:buChar char="•"/>
            </a:pPr>
            <a:r>
              <a:rPr lang="en-GB" altLang="en-US" sz="1800" dirty="0">
                <a:latin typeface="Arial" panose="020B0604020202020204" pitchFamily="34" charset="0"/>
              </a:rPr>
              <a:t> micellar crystals </a:t>
            </a:r>
          </a:p>
          <a:p>
            <a:pPr marL="285750" indent="-285750">
              <a:buFont typeface="Arial" panose="020B0604020202020204" pitchFamily="34" charset="0"/>
              <a:buChar char="•"/>
            </a:pPr>
            <a:r>
              <a:rPr lang="en-GB" altLang="en-US" sz="1800" dirty="0">
                <a:latin typeface="Arial" panose="020B0604020202020204" pitchFamily="34" charset="0"/>
              </a:rPr>
              <a:t> lamellar phases</a:t>
            </a:r>
          </a:p>
          <a:p>
            <a:pPr marL="285750" indent="-285750">
              <a:buFont typeface="Arial" panose="020B0604020202020204" pitchFamily="34" charset="0"/>
              <a:buChar char="•"/>
            </a:pPr>
            <a:r>
              <a:rPr lang="en-GB" altLang="en-US" sz="1800" dirty="0">
                <a:latin typeface="Arial" panose="020B0604020202020204" pitchFamily="34" charset="0"/>
              </a:rPr>
              <a:t> </a:t>
            </a:r>
            <a:r>
              <a:rPr lang="en-GB" altLang="en-US" sz="1800" dirty="0" err="1">
                <a:latin typeface="Arial" panose="020B0604020202020204" pitchFamily="34" charset="0"/>
              </a:rPr>
              <a:t>bicontinuous</a:t>
            </a:r>
            <a:r>
              <a:rPr lang="en-GB" altLang="en-US" sz="1800" dirty="0">
                <a:latin typeface="Arial" panose="020B0604020202020204" pitchFamily="34" charset="0"/>
              </a:rPr>
              <a:t> networks</a:t>
            </a:r>
          </a:p>
          <a:p>
            <a:r>
              <a:rPr lang="en-GB" altLang="en-US" sz="1800" dirty="0">
                <a:latin typeface="Arial" panose="020B0604020202020204" pitchFamily="34" charset="0"/>
              </a:rPr>
              <a:t>- …</a:t>
            </a:r>
          </a:p>
        </p:txBody>
      </p:sp>
      <p:pic>
        <p:nvPicPr>
          <p:cNvPr id="171017" name="Picture 9" descr="&#10;fig9.7.jpg                                                     00397EDBMacintosh HD                   BC87EF9C:">
            <a:extLst>
              <a:ext uri="{FF2B5EF4-FFF2-40B4-BE49-F238E27FC236}">
                <a16:creationId xmlns:a16="http://schemas.microsoft.com/office/drawing/2014/main" id="{5943AFBB-B573-6F40-953E-E6A4184F7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957"/>
          <a:stretch>
            <a:fillRect/>
          </a:stretch>
        </p:blipFill>
        <p:spPr bwMode="auto">
          <a:xfrm>
            <a:off x="4572000" y="3505200"/>
            <a:ext cx="4097338" cy="3200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ADD6C7F-7AED-054F-81E9-4FB58CCDCA01}"/>
              </a:ext>
            </a:extLst>
          </p:cNvPr>
          <p:cNvSpPr/>
          <p:nvPr/>
        </p:nvSpPr>
        <p:spPr>
          <a:xfrm>
            <a:off x="336359" y="1339035"/>
            <a:ext cx="3568129" cy="1754326"/>
          </a:xfrm>
          <a:prstGeom prst="rect">
            <a:avLst/>
          </a:prstGeom>
        </p:spPr>
        <p:txBody>
          <a:bodyPr wrap="square">
            <a:spAutoFit/>
          </a:bodyPr>
          <a:lstStyle/>
          <a:p>
            <a:pPr>
              <a:buFont typeface="Times" pitchFamily="2" charset="0"/>
              <a:buNone/>
            </a:pPr>
            <a:r>
              <a:rPr lang="en-GB" altLang="en-US" b="1" dirty="0">
                <a:latin typeface="Arial" panose="020B0604020202020204" pitchFamily="34" charset="0"/>
              </a:rPr>
              <a:t>Self assembled structures are rich in phases: </a:t>
            </a:r>
          </a:p>
          <a:p>
            <a:pPr marL="285750" indent="-285750">
              <a:buFont typeface="Arial" panose="020B0604020202020204" pitchFamily="34" charset="0"/>
              <a:buChar char="•"/>
            </a:pPr>
            <a:r>
              <a:rPr lang="en-GB" altLang="en-US" dirty="0">
                <a:latin typeface="Arial" panose="020B0604020202020204" pitchFamily="34" charset="0"/>
              </a:rPr>
              <a:t>response by changing size and shape and arrangement of micelles</a:t>
            </a:r>
          </a:p>
          <a:p>
            <a:pPr marL="285750" indent="-285750">
              <a:buFont typeface="Arial" panose="020B0604020202020204" pitchFamily="34" charset="0"/>
              <a:buChar char="•"/>
            </a:pPr>
            <a:r>
              <a:rPr lang="en-GB" altLang="en-US" dirty="0">
                <a:latin typeface="Arial" panose="020B0604020202020204" pitchFamily="34" charset="0"/>
              </a:rPr>
              <a:t>dramatic change in 	properties </a:t>
            </a:r>
            <a:endParaRPr lang="en-GB" altLang="en-US" i="1" dirty="0">
              <a:latin typeface="Arial" panose="020B0604020202020204" pitchFamily="34" charset="0"/>
            </a:endParaRPr>
          </a:p>
        </p:txBody>
      </p:sp>
    </p:spTree>
    <p:extLst>
      <p:ext uri="{BB962C8B-B14F-4D97-AF65-F5344CB8AC3E}">
        <p14:creationId xmlns:p14="http://schemas.microsoft.com/office/powerpoint/2010/main" val="2564950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53F52BCD-3A8F-494B-A416-476049F21A4C}"/>
              </a:ext>
            </a:extLst>
          </p:cNvPr>
          <p:cNvSpPr>
            <a:spLocks noGrp="1" noChangeArrowheads="1"/>
          </p:cNvSpPr>
          <p:nvPr>
            <p:ph type="title"/>
          </p:nvPr>
        </p:nvSpPr>
        <p:spPr/>
        <p:txBody>
          <a:bodyPr/>
          <a:lstStyle/>
          <a:p>
            <a:r>
              <a:rPr lang="en-GB" altLang="en-US"/>
              <a:t>Shape of aggregates</a:t>
            </a:r>
          </a:p>
        </p:txBody>
      </p:sp>
      <p:sp>
        <p:nvSpPr>
          <p:cNvPr id="172036" name="Text Box 4">
            <a:extLst>
              <a:ext uri="{FF2B5EF4-FFF2-40B4-BE49-F238E27FC236}">
                <a16:creationId xmlns:a16="http://schemas.microsoft.com/office/drawing/2014/main" id="{60394B90-7A13-0245-878E-117F5BB69111}"/>
              </a:ext>
            </a:extLst>
          </p:cNvPr>
          <p:cNvSpPr txBox="1">
            <a:spLocks noChangeArrowheads="1"/>
          </p:cNvSpPr>
          <p:nvPr/>
        </p:nvSpPr>
        <p:spPr bwMode="auto">
          <a:xfrm>
            <a:off x="381000" y="1219200"/>
            <a:ext cx="72390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95300" indent="-495300">
              <a:tabLst>
                <a:tab pos="519113" algn="l"/>
                <a:tab pos="2455863" algn="l"/>
              </a:tabLst>
              <a:defRPr sz="2400">
                <a:solidFill>
                  <a:schemeClr val="tx1"/>
                </a:solidFill>
                <a:latin typeface="Times" pitchFamily="2" charset="0"/>
              </a:defRPr>
            </a:lvl1pPr>
            <a:lvl2pPr marL="952500" indent="-495300">
              <a:tabLst>
                <a:tab pos="519113" algn="l"/>
                <a:tab pos="2455863" algn="l"/>
              </a:tabLst>
              <a:defRPr sz="2400">
                <a:solidFill>
                  <a:schemeClr val="tx1"/>
                </a:solidFill>
                <a:latin typeface="Times" pitchFamily="2" charset="0"/>
              </a:defRPr>
            </a:lvl2pPr>
            <a:lvl3pPr marL="1409700" indent="-495300">
              <a:tabLst>
                <a:tab pos="519113" algn="l"/>
                <a:tab pos="2455863" algn="l"/>
              </a:tabLst>
              <a:defRPr sz="2400">
                <a:solidFill>
                  <a:schemeClr val="tx1"/>
                </a:solidFill>
                <a:latin typeface="Times" pitchFamily="2" charset="0"/>
              </a:defRPr>
            </a:lvl3pPr>
            <a:lvl4pPr marL="1866900" indent="-495300">
              <a:tabLst>
                <a:tab pos="519113" algn="l"/>
                <a:tab pos="2455863" algn="l"/>
              </a:tabLst>
              <a:defRPr sz="2400">
                <a:solidFill>
                  <a:schemeClr val="tx1"/>
                </a:solidFill>
                <a:latin typeface="Times" pitchFamily="2" charset="0"/>
              </a:defRPr>
            </a:lvl4pPr>
            <a:lvl5pPr marL="2324100" indent="-495300">
              <a:tabLst>
                <a:tab pos="519113" algn="l"/>
                <a:tab pos="2455863" algn="l"/>
              </a:tabLst>
              <a:defRPr sz="2400">
                <a:solidFill>
                  <a:schemeClr val="tx1"/>
                </a:solidFill>
                <a:latin typeface="Times" pitchFamily="2" charset="0"/>
              </a:defRPr>
            </a:lvl5pPr>
            <a:lvl6pPr marL="2781300" indent="-495300" eaLnBrk="0" fontAlgn="base" hangingPunct="0">
              <a:spcBef>
                <a:spcPct val="0"/>
              </a:spcBef>
              <a:spcAft>
                <a:spcPct val="0"/>
              </a:spcAft>
              <a:tabLst>
                <a:tab pos="519113" algn="l"/>
                <a:tab pos="2455863" algn="l"/>
              </a:tabLst>
              <a:defRPr sz="2400">
                <a:solidFill>
                  <a:schemeClr val="tx1"/>
                </a:solidFill>
                <a:latin typeface="Times" pitchFamily="2" charset="0"/>
              </a:defRPr>
            </a:lvl6pPr>
            <a:lvl7pPr marL="3238500" indent="-495300" eaLnBrk="0" fontAlgn="base" hangingPunct="0">
              <a:spcBef>
                <a:spcPct val="0"/>
              </a:spcBef>
              <a:spcAft>
                <a:spcPct val="0"/>
              </a:spcAft>
              <a:tabLst>
                <a:tab pos="519113" algn="l"/>
                <a:tab pos="2455863" algn="l"/>
              </a:tabLst>
              <a:defRPr sz="2400">
                <a:solidFill>
                  <a:schemeClr val="tx1"/>
                </a:solidFill>
                <a:latin typeface="Times" pitchFamily="2" charset="0"/>
              </a:defRPr>
            </a:lvl7pPr>
            <a:lvl8pPr marL="3695700" indent="-495300" eaLnBrk="0" fontAlgn="base" hangingPunct="0">
              <a:spcBef>
                <a:spcPct val="0"/>
              </a:spcBef>
              <a:spcAft>
                <a:spcPct val="0"/>
              </a:spcAft>
              <a:tabLst>
                <a:tab pos="519113" algn="l"/>
                <a:tab pos="2455863" algn="l"/>
              </a:tabLst>
              <a:defRPr sz="2400">
                <a:solidFill>
                  <a:schemeClr val="tx1"/>
                </a:solidFill>
                <a:latin typeface="Times" pitchFamily="2" charset="0"/>
              </a:defRPr>
            </a:lvl8pPr>
            <a:lvl9pPr marL="4152900" indent="-495300" eaLnBrk="0" fontAlgn="base" hangingPunct="0">
              <a:spcBef>
                <a:spcPct val="0"/>
              </a:spcBef>
              <a:spcAft>
                <a:spcPct val="0"/>
              </a:spcAft>
              <a:tabLst>
                <a:tab pos="519113" algn="l"/>
                <a:tab pos="2455863" algn="l"/>
              </a:tabLst>
              <a:defRPr sz="2400">
                <a:solidFill>
                  <a:schemeClr val="tx1"/>
                </a:solidFill>
                <a:latin typeface="Times" pitchFamily="2" charset="0"/>
              </a:defRPr>
            </a:lvl9pPr>
          </a:lstStyle>
          <a:p>
            <a:r>
              <a:rPr lang="en-GB" altLang="en-US" dirty="0">
                <a:solidFill>
                  <a:srgbClr val="EB00E7"/>
                </a:solidFill>
                <a:latin typeface="Arial" panose="020B0604020202020204" pitchFamily="34" charset="0"/>
              </a:rPr>
              <a:t>Factors determining the shape</a:t>
            </a:r>
          </a:p>
          <a:p>
            <a:endParaRPr lang="en-GB" altLang="en-US" dirty="0">
              <a:latin typeface="Arial" panose="020B0604020202020204" pitchFamily="34" charset="0"/>
            </a:endParaRPr>
          </a:p>
          <a:p>
            <a:pPr>
              <a:buFont typeface="Times" pitchFamily="2" charset="0"/>
              <a:buAutoNum type="romanLcParenR"/>
            </a:pPr>
            <a:r>
              <a:rPr lang="en-GB" altLang="en-US" dirty="0">
                <a:latin typeface="Arial" panose="020B0604020202020204" pitchFamily="34" charset="0"/>
              </a:rPr>
              <a:t>Optimum head group are, </a:t>
            </a:r>
            <a:r>
              <a:rPr lang="en-GB" altLang="en-US" i="1" dirty="0">
                <a:latin typeface="Arial" panose="020B0604020202020204" pitchFamily="34" charset="0"/>
              </a:rPr>
              <a:t>a</a:t>
            </a:r>
            <a:r>
              <a:rPr lang="en-GB" altLang="en-US" i="1" baseline="-25000" dirty="0">
                <a:latin typeface="Arial" panose="020B0604020202020204" pitchFamily="34" charset="0"/>
              </a:rPr>
              <a:t>0</a:t>
            </a:r>
          </a:p>
          <a:p>
            <a:pPr>
              <a:buFont typeface="Times" pitchFamily="2" charset="0"/>
              <a:buAutoNum type="romanLcParenR"/>
            </a:pPr>
            <a:r>
              <a:rPr lang="en-GB" altLang="en-US" dirty="0">
                <a:latin typeface="Arial" panose="020B0604020202020204" pitchFamily="34" charset="0"/>
              </a:rPr>
              <a:t>Critical chain length, </a:t>
            </a:r>
            <a:r>
              <a:rPr lang="en-GB" altLang="en-US" i="1" dirty="0" err="1">
                <a:latin typeface="Arial" panose="020B0604020202020204" pitchFamily="34" charset="0"/>
              </a:rPr>
              <a:t>l</a:t>
            </a:r>
            <a:r>
              <a:rPr lang="en-GB" altLang="en-US" i="1" baseline="-25000" dirty="0" err="1">
                <a:latin typeface="Arial" panose="020B0604020202020204" pitchFamily="34" charset="0"/>
              </a:rPr>
              <a:t>c</a:t>
            </a:r>
            <a:endParaRPr lang="en-GB" altLang="en-US" i="1" baseline="-25000" dirty="0">
              <a:latin typeface="Arial" panose="020B0604020202020204" pitchFamily="34" charset="0"/>
            </a:endParaRPr>
          </a:p>
          <a:p>
            <a:pPr>
              <a:buFont typeface="Times" pitchFamily="2" charset="0"/>
              <a:buAutoNum type="romanLcParenR"/>
            </a:pPr>
            <a:r>
              <a:rPr lang="en-GB" altLang="en-US" dirty="0">
                <a:latin typeface="Arial" panose="020B0604020202020204" pitchFamily="34" charset="0"/>
              </a:rPr>
              <a:t>Hydrocarbon volume, </a:t>
            </a:r>
            <a:r>
              <a:rPr lang="en-GB" altLang="en-US" i="1" dirty="0">
                <a:latin typeface="Arial" panose="020B0604020202020204" pitchFamily="34" charset="0"/>
              </a:rPr>
              <a:t>v</a:t>
            </a:r>
          </a:p>
          <a:p>
            <a:pPr>
              <a:buFont typeface="Times" pitchFamily="2" charset="0"/>
              <a:buAutoNum type="romanLcParenR"/>
            </a:pPr>
            <a:endParaRPr lang="en-GB" altLang="en-US" i="1" dirty="0">
              <a:latin typeface="Arial" panose="020B0604020202020204" pitchFamily="34" charset="0"/>
            </a:endParaRPr>
          </a:p>
          <a:p>
            <a:pPr>
              <a:buFont typeface="Times" pitchFamily="2" charset="0"/>
              <a:buNone/>
            </a:pPr>
            <a:r>
              <a:rPr lang="en-GB" altLang="en-US" i="1" dirty="0" err="1">
                <a:latin typeface="Arial" panose="020B0604020202020204" pitchFamily="34" charset="0"/>
              </a:rPr>
              <a:t>l</a:t>
            </a:r>
            <a:r>
              <a:rPr lang="en-GB" altLang="en-US" i="1" baseline="-25000" dirty="0" err="1">
                <a:latin typeface="Arial" panose="020B0604020202020204" pitchFamily="34" charset="0"/>
              </a:rPr>
              <a:t>c</a:t>
            </a:r>
            <a:r>
              <a:rPr lang="en-GB" altLang="en-US" dirty="0">
                <a:latin typeface="Arial" panose="020B0604020202020204" pitchFamily="34" charset="0"/>
              </a:rPr>
              <a:t> - 	length of fully extended tail</a:t>
            </a:r>
          </a:p>
          <a:p>
            <a:pPr>
              <a:buFont typeface="Times" pitchFamily="2" charset="0"/>
              <a:buNone/>
            </a:pPr>
            <a:endParaRPr lang="en-GB" altLang="en-US" dirty="0">
              <a:latin typeface="Arial" panose="020B0604020202020204" pitchFamily="34" charset="0"/>
            </a:endParaRPr>
          </a:p>
          <a:p>
            <a:pPr>
              <a:buFont typeface="Times" pitchFamily="2" charset="0"/>
              <a:buNone/>
            </a:pPr>
            <a:r>
              <a:rPr lang="en-GB" altLang="en-US" dirty="0">
                <a:latin typeface="Arial" panose="020B0604020202020204" pitchFamily="34" charset="0"/>
              </a:rPr>
              <a:t>v - 	volume of the tail</a:t>
            </a:r>
          </a:p>
          <a:p>
            <a:pPr>
              <a:buFont typeface="Times" pitchFamily="2" charset="0"/>
              <a:buNone/>
            </a:pPr>
            <a:r>
              <a:rPr lang="en-GB" altLang="en-US" dirty="0">
                <a:latin typeface="Arial" panose="020B0604020202020204" pitchFamily="34" charset="0"/>
              </a:rPr>
              <a:t>	# of tails, side groups, …</a:t>
            </a:r>
          </a:p>
          <a:p>
            <a:pPr>
              <a:buFont typeface="Times" pitchFamily="2" charset="0"/>
              <a:buNone/>
            </a:pPr>
            <a:endParaRPr lang="en-GB" altLang="en-US" dirty="0">
              <a:latin typeface="Arial" panose="020B0604020202020204" pitchFamily="34" charset="0"/>
            </a:endParaRPr>
          </a:p>
        </p:txBody>
      </p:sp>
      <p:grpSp>
        <p:nvGrpSpPr>
          <p:cNvPr id="172042" name="Group 10">
            <a:extLst>
              <a:ext uri="{FF2B5EF4-FFF2-40B4-BE49-F238E27FC236}">
                <a16:creationId xmlns:a16="http://schemas.microsoft.com/office/drawing/2014/main" id="{331A7158-5614-CD41-9A0C-19DAE84335CB}"/>
              </a:ext>
            </a:extLst>
          </p:cNvPr>
          <p:cNvGrpSpPr>
            <a:grpSpLocks/>
          </p:cNvGrpSpPr>
          <p:nvPr/>
        </p:nvGrpSpPr>
        <p:grpSpPr bwMode="auto">
          <a:xfrm>
            <a:off x="5791200" y="2438400"/>
            <a:ext cx="1752600" cy="266700"/>
            <a:chOff x="3888" y="1576"/>
            <a:chExt cx="1104" cy="168"/>
          </a:xfrm>
        </p:grpSpPr>
        <p:sp>
          <p:nvSpPr>
            <p:cNvPr id="172043" name="Oval 11">
              <a:extLst>
                <a:ext uri="{FF2B5EF4-FFF2-40B4-BE49-F238E27FC236}">
                  <a16:creationId xmlns:a16="http://schemas.microsoft.com/office/drawing/2014/main" id="{36B6833B-1C16-AF49-94C9-59A7D7C92017}"/>
                </a:ext>
              </a:extLst>
            </p:cNvPr>
            <p:cNvSpPr>
              <a:spLocks noChangeArrowheads="1"/>
            </p:cNvSpPr>
            <p:nvPr/>
          </p:nvSpPr>
          <p:spPr bwMode="auto">
            <a:xfrm>
              <a:off x="3888" y="1600"/>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044" name="Freeform 12">
              <a:extLst>
                <a:ext uri="{FF2B5EF4-FFF2-40B4-BE49-F238E27FC236}">
                  <a16:creationId xmlns:a16="http://schemas.microsoft.com/office/drawing/2014/main" id="{4066EE9F-C8C3-1447-B9F3-046912FF20FD}"/>
                </a:ext>
              </a:extLst>
            </p:cNvPr>
            <p:cNvSpPr>
              <a:spLocks/>
            </p:cNvSpPr>
            <p:nvPr/>
          </p:nvSpPr>
          <p:spPr bwMode="auto">
            <a:xfrm>
              <a:off x="4032" y="1576"/>
              <a:ext cx="960" cy="104"/>
            </a:xfrm>
            <a:custGeom>
              <a:avLst/>
              <a:gdLst>
                <a:gd name="T0" fmla="*/ 0 w 960"/>
                <a:gd name="T1" fmla="*/ 104 h 104"/>
                <a:gd name="T2" fmla="*/ 144 w 960"/>
                <a:gd name="T3" fmla="*/ 8 h 104"/>
                <a:gd name="T4" fmla="*/ 336 w 960"/>
                <a:gd name="T5" fmla="*/ 104 h 104"/>
                <a:gd name="T6" fmla="*/ 480 w 960"/>
                <a:gd name="T7" fmla="*/ 8 h 104"/>
                <a:gd name="T8" fmla="*/ 672 w 960"/>
                <a:gd name="T9" fmla="*/ 104 h 104"/>
                <a:gd name="T10" fmla="*/ 816 w 960"/>
                <a:gd name="T11" fmla="*/ 8 h 104"/>
                <a:gd name="T12" fmla="*/ 960 w 960"/>
                <a:gd name="T13" fmla="*/ 56 h 104"/>
              </a:gdLst>
              <a:ahLst/>
              <a:cxnLst>
                <a:cxn ang="0">
                  <a:pos x="T0" y="T1"/>
                </a:cxn>
                <a:cxn ang="0">
                  <a:pos x="T2" y="T3"/>
                </a:cxn>
                <a:cxn ang="0">
                  <a:pos x="T4" y="T5"/>
                </a:cxn>
                <a:cxn ang="0">
                  <a:pos x="T6" y="T7"/>
                </a:cxn>
                <a:cxn ang="0">
                  <a:pos x="T8" y="T9"/>
                </a:cxn>
                <a:cxn ang="0">
                  <a:pos x="T10" y="T11"/>
                </a:cxn>
                <a:cxn ang="0">
                  <a:pos x="T12" y="T13"/>
                </a:cxn>
              </a:cxnLst>
              <a:rect l="0" t="0" r="r" b="b"/>
              <a:pathLst>
                <a:path w="960" h="104">
                  <a:moveTo>
                    <a:pt x="0" y="104"/>
                  </a:moveTo>
                  <a:cubicBezTo>
                    <a:pt x="44" y="56"/>
                    <a:pt x="88" y="8"/>
                    <a:pt x="144" y="8"/>
                  </a:cubicBezTo>
                  <a:cubicBezTo>
                    <a:pt x="200" y="8"/>
                    <a:pt x="280" y="104"/>
                    <a:pt x="336" y="104"/>
                  </a:cubicBezTo>
                  <a:cubicBezTo>
                    <a:pt x="392" y="104"/>
                    <a:pt x="424" y="8"/>
                    <a:pt x="480" y="8"/>
                  </a:cubicBezTo>
                  <a:cubicBezTo>
                    <a:pt x="536" y="8"/>
                    <a:pt x="616" y="104"/>
                    <a:pt x="672" y="104"/>
                  </a:cubicBezTo>
                  <a:cubicBezTo>
                    <a:pt x="728" y="104"/>
                    <a:pt x="768" y="16"/>
                    <a:pt x="816" y="8"/>
                  </a:cubicBezTo>
                  <a:cubicBezTo>
                    <a:pt x="864" y="0"/>
                    <a:pt x="936" y="48"/>
                    <a:pt x="960" y="5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2046" name="Oval 14">
            <a:extLst>
              <a:ext uri="{FF2B5EF4-FFF2-40B4-BE49-F238E27FC236}">
                <a16:creationId xmlns:a16="http://schemas.microsoft.com/office/drawing/2014/main" id="{6A5E20C2-C087-3A49-BA36-8A68469DDEF2}"/>
              </a:ext>
            </a:extLst>
          </p:cNvPr>
          <p:cNvSpPr>
            <a:spLocks noChangeArrowheads="1"/>
          </p:cNvSpPr>
          <p:nvPr/>
        </p:nvSpPr>
        <p:spPr bwMode="auto">
          <a:xfrm>
            <a:off x="5638800" y="4533900"/>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047" name="Freeform 15">
            <a:extLst>
              <a:ext uri="{FF2B5EF4-FFF2-40B4-BE49-F238E27FC236}">
                <a16:creationId xmlns:a16="http://schemas.microsoft.com/office/drawing/2014/main" id="{383EE8A7-90D0-1142-9C13-794B8212E74D}"/>
              </a:ext>
            </a:extLst>
          </p:cNvPr>
          <p:cNvSpPr>
            <a:spLocks/>
          </p:cNvSpPr>
          <p:nvPr/>
        </p:nvSpPr>
        <p:spPr bwMode="auto">
          <a:xfrm rot="-714859">
            <a:off x="5791200" y="4267200"/>
            <a:ext cx="1524000" cy="165100"/>
          </a:xfrm>
          <a:custGeom>
            <a:avLst/>
            <a:gdLst>
              <a:gd name="T0" fmla="*/ 0 w 960"/>
              <a:gd name="T1" fmla="*/ 104 h 104"/>
              <a:gd name="T2" fmla="*/ 144 w 960"/>
              <a:gd name="T3" fmla="*/ 8 h 104"/>
              <a:gd name="T4" fmla="*/ 336 w 960"/>
              <a:gd name="T5" fmla="*/ 104 h 104"/>
              <a:gd name="T6" fmla="*/ 480 w 960"/>
              <a:gd name="T7" fmla="*/ 8 h 104"/>
              <a:gd name="T8" fmla="*/ 672 w 960"/>
              <a:gd name="T9" fmla="*/ 104 h 104"/>
              <a:gd name="T10" fmla="*/ 816 w 960"/>
              <a:gd name="T11" fmla="*/ 8 h 104"/>
              <a:gd name="T12" fmla="*/ 960 w 960"/>
              <a:gd name="T13" fmla="*/ 56 h 104"/>
            </a:gdLst>
            <a:ahLst/>
            <a:cxnLst>
              <a:cxn ang="0">
                <a:pos x="T0" y="T1"/>
              </a:cxn>
              <a:cxn ang="0">
                <a:pos x="T2" y="T3"/>
              </a:cxn>
              <a:cxn ang="0">
                <a:pos x="T4" y="T5"/>
              </a:cxn>
              <a:cxn ang="0">
                <a:pos x="T6" y="T7"/>
              </a:cxn>
              <a:cxn ang="0">
                <a:pos x="T8" y="T9"/>
              </a:cxn>
              <a:cxn ang="0">
                <a:pos x="T10" y="T11"/>
              </a:cxn>
              <a:cxn ang="0">
                <a:pos x="T12" y="T13"/>
              </a:cxn>
            </a:cxnLst>
            <a:rect l="0" t="0" r="r" b="b"/>
            <a:pathLst>
              <a:path w="960" h="104">
                <a:moveTo>
                  <a:pt x="0" y="104"/>
                </a:moveTo>
                <a:cubicBezTo>
                  <a:pt x="44" y="56"/>
                  <a:pt x="88" y="8"/>
                  <a:pt x="144" y="8"/>
                </a:cubicBezTo>
                <a:cubicBezTo>
                  <a:pt x="200" y="8"/>
                  <a:pt x="280" y="104"/>
                  <a:pt x="336" y="104"/>
                </a:cubicBezTo>
                <a:cubicBezTo>
                  <a:pt x="392" y="104"/>
                  <a:pt x="424" y="8"/>
                  <a:pt x="480" y="8"/>
                </a:cubicBezTo>
                <a:cubicBezTo>
                  <a:pt x="536" y="8"/>
                  <a:pt x="616" y="104"/>
                  <a:pt x="672" y="104"/>
                </a:cubicBezTo>
                <a:cubicBezTo>
                  <a:pt x="728" y="104"/>
                  <a:pt x="768" y="16"/>
                  <a:pt x="816" y="8"/>
                </a:cubicBezTo>
                <a:cubicBezTo>
                  <a:pt x="864" y="0"/>
                  <a:pt x="936" y="48"/>
                  <a:pt x="960" y="5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048" name="Freeform 16">
            <a:extLst>
              <a:ext uri="{FF2B5EF4-FFF2-40B4-BE49-F238E27FC236}">
                <a16:creationId xmlns:a16="http://schemas.microsoft.com/office/drawing/2014/main" id="{1F5D6BC0-932B-0440-AB41-BDF37E3231D2}"/>
              </a:ext>
            </a:extLst>
          </p:cNvPr>
          <p:cNvSpPr>
            <a:spLocks/>
          </p:cNvSpPr>
          <p:nvPr/>
        </p:nvSpPr>
        <p:spPr bwMode="auto">
          <a:xfrm rot="10800000">
            <a:off x="5791200" y="4635500"/>
            <a:ext cx="1524000" cy="165100"/>
          </a:xfrm>
          <a:custGeom>
            <a:avLst/>
            <a:gdLst>
              <a:gd name="T0" fmla="*/ 0 w 960"/>
              <a:gd name="T1" fmla="*/ 104 h 104"/>
              <a:gd name="T2" fmla="*/ 144 w 960"/>
              <a:gd name="T3" fmla="*/ 8 h 104"/>
              <a:gd name="T4" fmla="*/ 336 w 960"/>
              <a:gd name="T5" fmla="*/ 104 h 104"/>
              <a:gd name="T6" fmla="*/ 480 w 960"/>
              <a:gd name="T7" fmla="*/ 8 h 104"/>
              <a:gd name="T8" fmla="*/ 672 w 960"/>
              <a:gd name="T9" fmla="*/ 104 h 104"/>
              <a:gd name="T10" fmla="*/ 816 w 960"/>
              <a:gd name="T11" fmla="*/ 8 h 104"/>
              <a:gd name="T12" fmla="*/ 960 w 960"/>
              <a:gd name="T13" fmla="*/ 56 h 104"/>
            </a:gdLst>
            <a:ahLst/>
            <a:cxnLst>
              <a:cxn ang="0">
                <a:pos x="T0" y="T1"/>
              </a:cxn>
              <a:cxn ang="0">
                <a:pos x="T2" y="T3"/>
              </a:cxn>
              <a:cxn ang="0">
                <a:pos x="T4" y="T5"/>
              </a:cxn>
              <a:cxn ang="0">
                <a:pos x="T6" y="T7"/>
              </a:cxn>
              <a:cxn ang="0">
                <a:pos x="T8" y="T9"/>
              </a:cxn>
              <a:cxn ang="0">
                <a:pos x="T10" y="T11"/>
              </a:cxn>
              <a:cxn ang="0">
                <a:pos x="T12" y="T13"/>
              </a:cxn>
            </a:cxnLst>
            <a:rect l="0" t="0" r="r" b="b"/>
            <a:pathLst>
              <a:path w="960" h="104">
                <a:moveTo>
                  <a:pt x="0" y="104"/>
                </a:moveTo>
                <a:cubicBezTo>
                  <a:pt x="44" y="56"/>
                  <a:pt x="88" y="8"/>
                  <a:pt x="144" y="8"/>
                </a:cubicBezTo>
                <a:cubicBezTo>
                  <a:pt x="200" y="8"/>
                  <a:pt x="280" y="104"/>
                  <a:pt x="336" y="104"/>
                </a:cubicBezTo>
                <a:cubicBezTo>
                  <a:pt x="392" y="104"/>
                  <a:pt x="424" y="8"/>
                  <a:pt x="480" y="8"/>
                </a:cubicBezTo>
                <a:cubicBezTo>
                  <a:pt x="536" y="8"/>
                  <a:pt x="616" y="104"/>
                  <a:pt x="672" y="104"/>
                </a:cubicBezTo>
                <a:cubicBezTo>
                  <a:pt x="728" y="104"/>
                  <a:pt x="768" y="16"/>
                  <a:pt x="816" y="8"/>
                </a:cubicBezTo>
                <a:cubicBezTo>
                  <a:pt x="864" y="0"/>
                  <a:pt x="936" y="48"/>
                  <a:pt x="960" y="5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050" name="Rectangle 18">
            <a:extLst>
              <a:ext uri="{FF2B5EF4-FFF2-40B4-BE49-F238E27FC236}">
                <a16:creationId xmlns:a16="http://schemas.microsoft.com/office/drawing/2014/main" id="{431265E2-B924-B64D-BE50-20AF1F093FCA}"/>
              </a:ext>
            </a:extLst>
          </p:cNvPr>
          <p:cNvSpPr>
            <a:spLocks noChangeArrowheads="1"/>
          </p:cNvSpPr>
          <p:nvPr/>
        </p:nvSpPr>
        <p:spPr bwMode="auto">
          <a:xfrm>
            <a:off x="7883525" y="54197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172051" name="Line 19">
            <a:extLst>
              <a:ext uri="{FF2B5EF4-FFF2-40B4-BE49-F238E27FC236}">
                <a16:creationId xmlns:a16="http://schemas.microsoft.com/office/drawing/2014/main" id="{82373F41-B78C-9F43-9A4B-7241C125DE64}"/>
              </a:ext>
            </a:extLst>
          </p:cNvPr>
          <p:cNvSpPr>
            <a:spLocks noChangeShapeType="1"/>
          </p:cNvSpPr>
          <p:nvPr/>
        </p:nvSpPr>
        <p:spPr bwMode="auto">
          <a:xfrm flipV="1">
            <a:off x="5791200" y="4038600"/>
            <a:ext cx="1371600" cy="3810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052" name="Line 20">
            <a:extLst>
              <a:ext uri="{FF2B5EF4-FFF2-40B4-BE49-F238E27FC236}">
                <a16:creationId xmlns:a16="http://schemas.microsoft.com/office/drawing/2014/main" id="{31A9BE9A-CCDF-714D-885F-048B1E587689}"/>
              </a:ext>
            </a:extLst>
          </p:cNvPr>
          <p:cNvSpPr>
            <a:spLocks noChangeShapeType="1"/>
          </p:cNvSpPr>
          <p:nvPr/>
        </p:nvSpPr>
        <p:spPr bwMode="auto">
          <a:xfrm rot="1077158" flipV="1">
            <a:off x="5867400" y="4724400"/>
            <a:ext cx="1371600" cy="3810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053" name="Line 21">
            <a:extLst>
              <a:ext uri="{FF2B5EF4-FFF2-40B4-BE49-F238E27FC236}">
                <a16:creationId xmlns:a16="http://schemas.microsoft.com/office/drawing/2014/main" id="{2ACFA55B-D80B-7847-81D5-9B517C504E23}"/>
              </a:ext>
            </a:extLst>
          </p:cNvPr>
          <p:cNvSpPr>
            <a:spLocks noChangeShapeType="1"/>
          </p:cNvSpPr>
          <p:nvPr/>
        </p:nvSpPr>
        <p:spPr bwMode="auto">
          <a:xfrm flipV="1">
            <a:off x="6858000" y="3810000"/>
            <a:ext cx="304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054" name="Text Box 22">
            <a:extLst>
              <a:ext uri="{FF2B5EF4-FFF2-40B4-BE49-F238E27FC236}">
                <a16:creationId xmlns:a16="http://schemas.microsoft.com/office/drawing/2014/main" id="{052D7CD4-E515-4E44-B650-56C611712DFB}"/>
              </a:ext>
            </a:extLst>
          </p:cNvPr>
          <p:cNvSpPr txBox="1">
            <a:spLocks noChangeArrowheads="1"/>
          </p:cNvSpPr>
          <p:nvPr/>
        </p:nvSpPr>
        <p:spPr bwMode="auto">
          <a:xfrm>
            <a:off x="7223125" y="356552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v</a:t>
            </a:r>
          </a:p>
        </p:txBody>
      </p:sp>
      <p:sp>
        <p:nvSpPr>
          <p:cNvPr id="172055" name="Line 23">
            <a:extLst>
              <a:ext uri="{FF2B5EF4-FFF2-40B4-BE49-F238E27FC236}">
                <a16:creationId xmlns:a16="http://schemas.microsoft.com/office/drawing/2014/main" id="{56D1A0DB-148F-6F48-822F-C0B8065A5C51}"/>
              </a:ext>
            </a:extLst>
          </p:cNvPr>
          <p:cNvSpPr>
            <a:spLocks noChangeShapeType="1"/>
          </p:cNvSpPr>
          <p:nvPr/>
        </p:nvSpPr>
        <p:spPr bwMode="auto">
          <a:xfrm>
            <a:off x="5867400" y="5105400"/>
            <a:ext cx="16002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056" name="Text Box 24">
            <a:extLst>
              <a:ext uri="{FF2B5EF4-FFF2-40B4-BE49-F238E27FC236}">
                <a16:creationId xmlns:a16="http://schemas.microsoft.com/office/drawing/2014/main" id="{8AF46A3B-4823-8340-B88C-8B9EFCE0FC02}"/>
              </a:ext>
            </a:extLst>
          </p:cNvPr>
          <p:cNvSpPr txBox="1">
            <a:spLocks noChangeArrowheads="1"/>
          </p:cNvSpPr>
          <p:nvPr/>
        </p:nvSpPr>
        <p:spPr bwMode="auto">
          <a:xfrm>
            <a:off x="6477000" y="5105400"/>
            <a:ext cx="663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t>l</a:t>
            </a:r>
            <a:r>
              <a:rPr lang="en-GB" altLang="en-US" baseline="-25000"/>
              <a:t>c</a:t>
            </a:r>
            <a:endParaRPr lang="en-GB" altLang="en-US"/>
          </a:p>
        </p:txBody>
      </p:sp>
    </p:spTree>
    <p:extLst>
      <p:ext uri="{BB962C8B-B14F-4D97-AF65-F5344CB8AC3E}">
        <p14:creationId xmlns:p14="http://schemas.microsoft.com/office/powerpoint/2010/main" val="2824561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58BD1D56-EF5C-0A49-948E-BBF95BC5342F}"/>
              </a:ext>
            </a:extLst>
          </p:cNvPr>
          <p:cNvSpPr>
            <a:spLocks noGrp="1" noChangeArrowheads="1"/>
          </p:cNvSpPr>
          <p:nvPr>
            <p:ph type="title"/>
          </p:nvPr>
        </p:nvSpPr>
        <p:spPr/>
        <p:txBody>
          <a:bodyPr/>
          <a:lstStyle/>
          <a:p>
            <a:r>
              <a:rPr lang="en-GB" altLang="en-US"/>
              <a:t>Optimum head group area, </a:t>
            </a:r>
            <a:r>
              <a:rPr lang="en-GB" altLang="en-US" i="1"/>
              <a:t>a</a:t>
            </a:r>
            <a:r>
              <a:rPr lang="en-GB" altLang="en-US" i="1" baseline="-25000"/>
              <a:t>0</a:t>
            </a:r>
            <a:endParaRPr lang="en-GB" altLang="en-US"/>
          </a:p>
        </p:txBody>
      </p:sp>
      <p:pic>
        <p:nvPicPr>
          <p:cNvPr id="173060" name="Picture 4" descr="&#10;fig9.2.jpg                                                     00397EDBMacintosh HD                   BC87EF9C:">
            <a:extLst>
              <a:ext uri="{FF2B5EF4-FFF2-40B4-BE49-F238E27FC236}">
                <a16:creationId xmlns:a16="http://schemas.microsoft.com/office/drawing/2014/main" id="{358D6EF2-85FB-8A49-B9E6-D8C29F14E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362" b="18604"/>
          <a:stretch>
            <a:fillRect/>
          </a:stretch>
        </p:blipFill>
        <p:spPr bwMode="auto">
          <a:xfrm>
            <a:off x="4876800" y="1143000"/>
            <a:ext cx="3810000" cy="2590800"/>
          </a:xfrm>
          <a:prstGeom prst="rect">
            <a:avLst/>
          </a:prstGeom>
          <a:noFill/>
          <a:extLst>
            <a:ext uri="{909E8E84-426E-40DD-AFC4-6F175D3DCCD1}">
              <a14:hiddenFill xmlns:a14="http://schemas.microsoft.com/office/drawing/2010/main">
                <a:solidFill>
                  <a:srgbClr val="FFFFFF"/>
                </a:solidFill>
              </a14:hiddenFill>
            </a:ext>
          </a:extLst>
        </p:spPr>
      </p:pic>
      <p:sp>
        <p:nvSpPr>
          <p:cNvPr id="173062" name="Rectangle 6">
            <a:extLst>
              <a:ext uri="{FF2B5EF4-FFF2-40B4-BE49-F238E27FC236}">
                <a16:creationId xmlns:a16="http://schemas.microsoft.com/office/drawing/2014/main" id="{97D54C9A-4B53-7742-8655-B36BACB66BCC}"/>
              </a:ext>
            </a:extLst>
          </p:cNvPr>
          <p:cNvSpPr>
            <a:spLocks noChangeArrowheads="1"/>
          </p:cNvSpPr>
          <p:nvPr/>
        </p:nvSpPr>
        <p:spPr bwMode="auto">
          <a:xfrm>
            <a:off x="381000" y="1295400"/>
            <a:ext cx="434445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95300" indent="-495300">
              <a:defRPr sz="2400">
                <a:solidFill>
                  <a:schemeClr val="tx1"/>
                </a:solidFill>
                <a:latin typeface="Times" pitchFamily="2" charset="0"/>
              </a:defRPr>
            </a:lvl1pPr>
            <a:lvl2pPr marL="952500" indent="-495300">
              <a:defRPr sz="2400">
                <a:solidFill>
                  <a:schemeClr val="tx1"/>
                </a:solidFill>
                <a:latin typeface="Times" pitchFamily="2" charset="0"/>
              </a:defRPr>
            </a:lvl2pPr>
            <a:lvl3pPr marL="1409700" indent="-495300">
              <a:defRPr sz="2400">
                <a:solidFill>
                  <a:schemeClr val="tx1"/>
                </a:solidFill>
                <a:latin typeface="Times" pitchFamily="2" charset="0"/>
              </a:defRPr>
            </a:lvl3pPr>
            <a:lvl4pPr marL="1866900" indent="-495300">
              <a:defRPr sz="2400">
                <a:solidFill>
                  <a:schemeClr val="tx1"/>
                </a:solidFill>
                <a:latin typeface="Times" pitchFamily="2" charset="0"/>
              </a:defRPr>
            </a:lvl4pPr>
            <a:lvl5pPr marL="2438400" indent="-495300">
              <a:defRPr sz="2400">
                <a:solidFill>
                  <a:schemeClr val="tx1"/>
                </a:solidFill>
                <a:latin typeface="Times" pitchFamily="2" charset="0"/>
              </a:defRPr>
            </a:lvl5pPr>
            <a:lvl6pPr marL="2895600" indent="-495300" eaLnBrk="0" fontAlgn="base" hangingPunct="0">
              <a:spcBef>
                <a:spcPct val="0"/>
              </a:spcBef>
              <a:spcAft>
                <a:spcPct val="0"/>
              </a:spcAft>
              <a:defRPr sz="2400">
                <a:solidFill>
                  <a:schemeClr val="tx1"/>
                </a:solidFill>
                <a:latin typeface="Times" pitchFamily="2" charset="0"/>
              </a:defRPr>
            </a:lvl6pPr>
            <a:lvl7pPr marL="3352800" indent="-495300" eaLnBrk="0" fontAlgn="base" hangingPunct="0">
              <a:spcBef>
                <a:spcPct val="0"/>
              </a:spcBef>
              <a:spcAft>
                <a:spcPct val="0"/>
              </a:spcAft>
              <a:defRPr sz="2400">
                <a:solidFill>
                  <a:schemeClr val="tx1"/>
                </a:solidFill>
                <a:latin typeface="Times" pitchFamily="2" charset="0"/>
              </a:defRPr>
            </a:lvl7pPr>
            <a:lvl8pPr marL="3810000" indent="-495300" eaLnBrk="0" fontAlgn="base" hangingPunct="0">
              <a:spcBef>
                <a:spcPct val="0"/>
              </a:spcBef>
              <a:spcAft>
                <a:spcPct val="0"/>
              </a:spcAft>
              <a:defRPr sz="2400">
                <a:solidFill>
                  <a:schemeClr val="tx1"/>
                </a:solidFill>
                <a:latin typeface="Times" pitchFamily="2" charset="0"/>
              </a:defRPr>
            </a:lvl8pPr>
            <a:lvl9pPr marL="4267200" indent="-495300" eaLnBrk="0" fontAlgn="base" hangingPunct="0">
              <a:spcBef>
                <a:spcPct val="0"/>
              </a:spcBef>
              <a:spcAft>
                <a:spcPct val="0"/>
              </a:spcAft>
              <a:defRPr sz="2400">
                <a:solidFill>
                  <a:schemeClr val="tx1"/>
                </a:solidFill>
                <a:latin typeface="Times" pitchFamily="2" charset="0"/>
              </a:defRPr>
            </a:lvl9pPr>
          </a:lstStyle>
          <a:p>
            <a:pPr>
              <a:buFont typeface="Times" pitchFamily="2" charset="0"/>
              <a:buNone/>
            </a:pPr>
            <a:r>
              <a:rPr lang="en-GB" altLang="en-US" i="1" dirty="0">
                <a:solidFill>
                  <a:srgbClr val="EB00E7"/>
                </a:solidFill>
                <a:latin typeface="Arial" panose="020B0604020202020204" pitchFamily="34" charset="0"/>
              </a:rPr>
              <a:t>a</a:t>
            </a:r>
            <a:r>
              <a:rPr lang="en-GB" altLang="en-US" i="1" baseline="-25000" dirty="0">
                <a:solidFill>
                  <a:srgbClr val="EB00E7"/>
                </a:solidFill>
                <a:latin typeface="Arial" panose="020B0604020202020204" pitchFamily="34" charset="0"/>
              </a:rPr>
              <a:t>0  </a:t>
            </a:r>
            <a:r>
              <a:rPr lang="en-GB" altLang="en-US" dirty="0">
                <a:solidFill>
                  <a:srgbClr val="EB00E7"/>
                </a:solidFill>
                <a:latin typeface="Arial" panose="020B0604020202020204" pitchFamily="34" charset="0"/>
              </a:rPr>
              <a:t>controlled by</a:t>
            </a:r>
          </a:p>
          <a:p>
            <a:pPr>
              <a:buFont typeface="Times" pitchFamily="2" charset="0"/>
              <a:buNone/>
            </a:pPr>
            <a:endParaRPr lang="en-GB" altLang="en-US" dirty="0">
              <a:latin typeface="Arial" panose="020B0604020202020204" pitchFamily="34" charset="0"/>
            </a:endParaRPr>
          </a:p>
          <a:p>
            <a:pPr>
              <a:buFont typeface="Times" pitchFamily="2" charset="0"/>
              <a:buNone/>
            </a:pPr>
            <a:r>
              <a:rPr lang="en-GB" altLang="en-US" i="1" dirty="0">
                <a:latin typeface="Arial" panose="020B0604020202020204" pitchFamily="34" charset="0"/>
              </a:rPr>
              <a:t>repulsive forces:</a:t>
            </a:r>
            <a:r>
              <a:rPr lang="en-GB" altLang="en-US" dirty="0">
                <a:latin typeface="Arial" panose="020B0604020202020204" pitchFamily="34" charset="0"/>
              </a:rPr>
              <a:t> </a:t>
            </a:r>
          </a:p>
          <a:p>
            <a:pPr>
              <a:buFont typeface="Times" pitchFamily="2" charset="0"/>
              <a:buNone/>
            </a:pPr>
            <a:r>
              <a:rPr lang="en-GB" altLang="en-US" dirty="0">
                <a:latin typeface="Arial" panose="020B0604020202020204" pitchFamily="34" charset="0"/>
              </a:rPr>
              <a:t>electrostatic or steric repulsion</a:t>
            </a:r>
          </a:p>
          <a:p>
            <a:pPr>
              <a:buFont typeface="Times" pitchFamily="2" charset="0"/>
              <a:buNone/>
            </a:pPr>
            <a:r>
              <a:rPr lang="en-GB" altLang="en-US" dirty="0">
                <a:latin typeface="Arial" panose="020B0604020202020204" pitchFamily="34" charset="0"/>
              </a:rPr>
              <a:t>(can be altered by </a:t>
            </a:r>
            <a:r>
              <a:rPr lang="en-GB" altLang="en-US" dirty="0" err="1">
                <a:latin typeface="Arial" panose="020B0604020202020204" pitchFamily="34" charset="0"/>
              </a:rPr>
              <a:t>e.g</a:t>
            </a:r>
            <a:r>
              <a:rPr lang="en-GB" altLang="en-US" dirty="0">
                <a:latin typeface="Arial" panose="020B0604020202020204" pitchFamily="34" charset="0"/>
              </a:rPr>
              <a:t> </a:t>
            </a:r>
          </a:p>
          <a:p>
            <a:pPr>
              <a:buFont typeface="Times" pitchFamily="2" charset="0"/>
              <a:buNone/>
            </a:pPr>
            <a:r>
              <a:rPr lang="en-GB" altLang="en-US" dirty="0">
                <a:latin typeface="Arial" panose="020B0604020202020204" pitchFamily="34" charset="0"/>
              </a:rPr>
              <a:t>salt concentration)</a:t>
            </a:r>
          </a:p>
          <a:p>
            <a:pPr>
              <a:buFont typeface="Times" pitchFamily="2" charset="0"/>
              <a:buNone/>
            </a:pPr>
            <a:endParaRPr lang="en-GB" altLang="en-US" dirty="0">
              <a:latin typeface="Arial" panose="020B0604020202020204" pitchFamily="34" charset="0"/>
            </a:endParaRPr>
          </a:p>
          <a:p>
            <a:pPr>
              <a:buFont typeface="Times" pitchFamily="2" charset="0"/>
              <a:buNone/>
            </a:pPr>
            <a:r>
              <a:rPr lang="en-GB" altLang="en-US" i="1" dirty="0">
                <a:latin typeface="Arial" panose="020B0604020202020204" pitchFamily="34" charset="0"/>
              </a:rPr>
              <a:t>attractive forces:</a:t>
            </a:r>
          </a:p>
          <a:p>
            <a:pPr>
              <a:buFont typeface="Times" pitchFamily="2" charset="0"/>
              <a:buNone/>
            </a:pPr>
            <a:r>
              <a:rPr lang="en-GB" altLang="en-US" dirty="0">
                <a:latin typeface="Arial" panose="020B0604020202020204" pitchFamily="34" charset="0"/>
              </a:rPr>
              <a:t>protecting the tail  </a:t>
            </a:r>
            <a:r>
              <a:rPr lang="en-GB" altLang="en-US" i="1" dirty="0">
                <a:latin typeface="Arial" panose="020B0604020202020204" pitchFamily="34" charset="0"/>
              </a:rPr>
              <a:t> </a:t>
            </a:r>
            <a:endParaRPr lang="en-GB" altLang="en-US" i="1" baseline="-25000" dirty="0">
              <a:latin typeface="Arial" panose="020B0604020202020204" pitchFamily="34" charset="0"/>
            </a:endParaRPr>
          </a:p>
        </p:txBody>
      </p:sp>
      <p:pic>
        <p:nvPicPr>
          <p:cNvPr id="173063" name="Picture 7" descr="&#10;fig5.3.jpg                                                     00397EDBMacintosh HD                   BC87EF9C:">
            <a:extLst>
              <a:ext uri="{FF2B5EF4-FFF2-40B4-BE49-F238E27FC236}">
                <a16:creationId xmlns:a16="http://schemas.microsoft.com/office/drawing/2014/main" id="{94A4C9DE-7695-8744-B3C2-40E02397A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466"/>
          <a:stretch>
            <a:fillRect/>
          </a:stretch>
        </p:blipFill>
        <p:spPr bwMode="auto">
          <a:xfrm>
            <a:off x="4953000" y="3962400"/>
            <a:ext cx="3200400" cy="246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110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9234E3FD-BB69-874C-8607-94A2E23C61C4}"/>
              </a:ext>
            </a:extLst>
          </p:cNvPr>
          <p:cNvSpPr>
            <a:spLocks noGrp="1" noChangeArrowheads="1"/>
          </p:cNvSpPr>
          <p:nvPr>
            <p:ph type="title"/>
          </p:nvPr>
        </p:nvSpPr>
        <p:spPr/>
        <p:txBody>
          <a:bodyPr/>
          <a:lstStyle/>
          <a:p>
            <a:r>
              <a:rPr lang="en-GB" altLang="en-US"/>
              <a:t>Shape of aggregates</a:t>
            </a:r>
          </a:p>
        </p:txBody>
      </p:sp>
      <p:sp>
        <p:nvSpPr>
          <p:cNvPr id="174083" name="Text Box 3">
            <a:extLst>
              <a:ext uri="{FF2B5EF4-FFF2-40B4-BE49-F238E27FC236}">
                <a16:creationId xmlns:a16="http://schemas.microsoft.com/office/drawing/2014/main" id="{51CE0A14-090F-AD4A-978D-C6442D874F84}"/>
              </a:ext>
            </a:extLst>
          </p:cNvPr>
          <p:cNvSpPr txBox="1">
            <a:spLocks noChangeArrowheads="1"/>
          </p:cNvSpPr>
          <p:nvPr/>
        </p:nvSpPr>
        <p:spPr bwMode="auto">
          <a:xfrm>
            <a:off x="457200" y="1143000"/>
            <a:ext cx="72390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95300" indent="-495300">
              <a:tabLst>
                <a:tab pos="519113" algn="l"/>
                <a:tab pos="2455863" algn="l"/>
              </a:tabLst>
              <a:defRPr sz="2400">
                <a:solidFill>
                  <a:schemeClr val="tx1"/>
                </a:solidFill>
                <a:latin typeface="Times" pitchFamily="2" charset="0"/>
              </a:defRPr>
            </a:lvl1pPr>
            <a:lvl2pPr marL="952500" indent="-495300">
              <a:tabLst>
                <a:tab pos="519113" algn="l"/>
                <a:tab pos="2455863" algn="l"/>
              </a:tabLst>
              <a:defRPr sz="2400">
                <a:solidFill>
                  <a:schemeClr val="tx1"/>
                </a:solidFill>
                <a:latin typeface="Times" pitchFamily="2" charset="0"/>
              </a:defRPr>
            </a:lvl2pPr>
            <a:lvl3pPr marL="1409700" indent="-495300">
              <a:tabLst>
                <a:tab pos="519113" algn="l"/>
                <a:tab pos="2455863" algn="l"/>
              </a:tabLst>
              <a:defRPr sz="2400">
                <a:solidFill>
                  <a:schemeClr val="tx1"/>
                </a:solidFill>
                <a:latin typeface="Times" pitchFamily="2" charset="0"/>
              </a:defRPr>
            </a:lvl3pPr>
            <a:lvl4pPr marL="1866900" indent="-495300">
              <a:tabLst>
                <a:tab pos="519113" algn="l"/>
                <a:tab pos="2455863" algn="l"/>
              </a:tabLst>
              <a:defRPr sz="2400">
                <a:solidFill>
                  <a:schemeClr val="tx1"/>
                </a:solidFill>
                <a:latin typeface="Times" pitchFamily="2" charset="0"/>
              </a:defRPr>
            </a:lvl4pPr>
            <a:lvl5pPr marL="2324100" indent="-495300">
              <a:tabLst>
                <a:tab pos="519113" algn="l"/>
                <a:tab pos="2455863" algn="l"/>
              </a:tabLst>
              <a:defRPr sz="2400">
                <a:solidFill>
                  <a:schemeClr val="tx1"/>
                </a:solidFill>
                <a:latin typeface="Times" pitchFamily="2" charset="0"/>
              </a:defRPr>
            </a:lvl5pPr>
            <a:lvl6pPr marL="2781300" indent="-495300" eaLnBrk="0" fontAlgn="base" hangingPunct="0">
              <a:spcBef>
                <a:spcPct val="0"/>
              </a:spcBef>
              <a:spcAft>
                <a:spcPct val="0"/>
              </a:spcAft>
              <a:tabLst>
                <a:tab pos="519113" algn="l"/>
                <a:tab pos="2455863" algn="l"/>
              </a:tabLst>
              <a:defRPr sz="2400">
                <a:solidFill>
                  <a:schemeClr val="tx1"/>
                </a:solidFill>
                <a:latin typeface="Times" pitchFamily="2" charset="0"/>
              </a:defRPr>
            </a:lvl6pPr>
            <a:lvl7pPr marL="3238500" indent="-495300" eaLnBrk="0" fontAlgn="base" hangingPunct="0">
              <a:spcBef>
                <a:spcPct val="0"/>
              </a:spcBef>
              <a:spcAft>
                <a:spcPct val="0"/>
              </a:spcAft>
              <a:tabLst>
                <a:tab pos="519113" algn="l"/>
                <a:tab pos="2455863" algn="l"/>
              </a:tabLst>
              <a:defRPr sz="2400">
                <a:solidFill>
                  <a:schemeClr val="tx1"/>
                </a:solidFill>
                <a:latin typeface="Times" pitchFamily="2" charset="0"/>
              </a:defRPr>
            </a:lvl7pPr>
            <a:lvl8pPr marL="3695700" indent="-495300" eaLnBrk="0" fontAlgn="base" hangingPunct="0">
              <a:spcBef>
                <a:spcPct val="0"/>
              </a:spcBef>
              <a:spcAft>
                <a:spcPct val="0"/>
              </a:spcAft>
              <a:tabLst>
                <a:tab pos="519113" algn="l"/>
                <a:tab pos="2455863" algn="l"/>
              </a:tabLst>
              <a:defRPr sz="2400">
                <a:solidFill>
                  <a:schemeClr val="tx1"/>
                </a:solidFill>
                <a:latin typeface="Times" pitchFamily="2" charset="0"/>
              </a:defRPr>
            </a:lvl8pPr>
            <a:lvl9pPr marL="4152900" indent="-495300" eaLnBrk="0" fontAlgn="base" hangingPunct="0">
              <a:spcBef>
                <a:spcPct val="0"/>
              </a:spcBef>
              <a:spcAft>
                <a:spcPct val="0"/>
              </a:spcAft>
              <a:tabLst>
                <a:tab pos="519113" algn="l"/>
                <a:tab pos="2455863" algn="l"/>
              </a:tabLst>
              <a:defRPr sz="2400">
                <a:solidFill>
                  <a:schemeClr val="tx1"/>
                </a:solidFill>
                <a:latin typeface="Times" pitchFamily="2" charset="0"/>
              </a:defRPr>
            </a:lvl9pPr>
          </a:lstStyle>
          <a:p>
            <a:r>
              <a:rPr lang="en-GB" altLang="en-US" dirty="0">
                <a:latin typeface="Arial" panose="020B0604020202020204" pitchFamily="34" charset="0"/>
              </a:rPr>
              <a:t>Spheres - smallest area/volume</a:t>
            </a:r>
          </a:p>
          <a:p>
            <a:endParaRPr lang="en-GB" altLang="en-US" dirty="0">
              <a:latin typeface="Arial" panose="020B0604020202020204" pitchFamily="34" charset="0"/>
            </a:endParaRPr>
          </a:p>
          <a:p>
            <a:r>
              <a:rPr lang="en-GB" altLang="en-US" dirty="0">
                <a:latin typeface="Arial" panose="020B0604020202020204" pitchFamily="34" charset="0"/>
              </a:rPr>
              <a:t>Volume:</a:t>
            </a:r>
          </a:p>
          <a:p>
            <a:r>
              <a:rPr lang="en-GB" altLang="en-US" dirty="0">
                <a:latin typeface="Arial" panose="020B0604020202020204" pitchFamily="34" charset="0"/>
              </a:rPr>
              <a:t> </a:t>
            </a:r>
            <a:r>
              <a:rPr lang="en-GB" altLang="en-US" i="1" dirty="0">
                <a:latin typeface="Arial" panose="020B0604020202020204" pitchFamily="34" charset="0"/>
              </a:rPr>
              <a:t>4</a:t>
            </a:r>
            <a:r>
              <a:rPr lang="en-GB" altLang="en-US" i="1" dirty="0">
                <a:latin typeface="Symbol" pitchFamily="2" charset="2"/>
              </a:rPr>
              <a:t>p </a:t>
            </a:r>
            <a:r>
              <a:rPr lang="en-GB" altLang="en-US" i="1" dirty="0">
                <a:latin typeface="Arial" panose="020B0604020202020204" pitchFamily="34" charset="0"/>
              </a:rPr>
              <a:t>r</a:t>
            </a:r>
            <a:r>
              <a:rPr lang="en-GB" altLang="en-US" i="1" baseline="30000" dirty="0">
                <a:latin typeface="Arial" panose="020B0604020202020204" pitchFamily="34" charset="0"/>
              </a:rPr>
              <a:t>3</a:t>
            </a:r>
            <a:r>
              <a:rPr lang="en-GB" altLang="en-US" i="1" dirty="0">
                <a:latin typeface="Arial" panose="020B0604020202020204" pitchFamily="34" charset="0"/>
              </a:rPr>
              <a:t>/3=Nv</a:t>
            </a:r>
          </a:p>
          <a:p>
            <a:endParaRPr lang="en-GB" altLang="en-US" i="1" dirty="0">
              <a:latin typeface="Arial" panose="020B0604020202020204" pitchFamily="34" charset="0"/>
            </a:endParaRPr>
          </a:p>
          <a:p>
            <a:r>
              <a:rPr lang="en-GB" altLang="en-US" sz="1800" dirty="0">
                <a:latin typeface="Arial" panose="020B0604020202020204" pitchFamily="34" charset="0"/>
              </a:rPr>
              <a:t>(N is the # of molecules in aggregate)</a:t>
            </a:r>
          </a:p>
          <a:p>
            <a:endParaRPr lang="en-GB" altLang="en-US" dirty="0">
              <a:latin typeface="Arial" panose="020B0604020202020204" pitchFamily="34" charset="0"/>
            </a:endParaRPr>
          </a:p>
          <a:p>
            <a:r>
              <a:rPr lang="en-GB" altLang="en-US" dirty="0">
                <a:latin typeface="Arial" panose="020B0604020202020204" pitchFamily="34" charset="0"/>
              </a:rPr>
              <a:t>Surface area:</a:t>
            </a:r>
          </a:p>
          <a:p>
            <a:r>
              <a:rPr lang="en-GB" altLang="en-US" i="1" dirty="0">
                <a:latin typeface="Arial" panose="020B0604020202020204" pitchFamily="34" charset="0"/>
              </a:rPr>
              <a:t>4</a:t>
            </a:r>
            <a:r>
              <a:rPr lang="en-GB" altLang="en-US" i="1" dirty="0">
                <a:latin typeface="Symbol" pitchFamily="2" charset="2"/>
              </a:rPr>
              <a:t>p </a:t>
            </a:r>
            <a:r>
              <a:rPr lang="en-GB" altLang="en-US" i="1" dirty="0">
                <a:latin typeface="Arial" panose="020B0604020202020204" pitchFamily="34" charset="0"/>
              </a:rPr>
              <a:t>r</a:t>
            </a:r>
            <a:r>
              <a:rPr lang="en-GB" altLang="en-US" i="1" baseline="30000" dirty="0">
                <a:latin typeface="Arial" panose="020B0604020202020204" pitchFamily="34" charset="0"/>
              </a:rPr>
              <a:t>2</a:t>
            </a:r>
            <a:r>
              <a:rPr lang="en-GB" altLang="en-US" i="1" dirty="0">
                <a:latin typeface="Arial" panose="020B0604020202020204" pitchFamily="34" charset="0"/>
              </a:rPr>
              <a:t>=Na</a:t>
            </a:r>
            <a:r>
              <a:rPr lang="en-GB" altLang="en-US" i="1" baseline="-25000" dirty="0">
                <a:latin typeface="Arial" panose="020B0604020202020204" pitchFamily="34" charset="0"/>
              </a:rPr>
              <a:t>0</a:t>
            </a:r>
          </a:p>
          <a:p>
            <a:endParaRPr lang="en-GB" altLang="en-US" i="1" dirty="0">
              <a:latin typeface="Arial" panose="020B0604020202020204" pitchFamily="34" charset="0"/>
            </a:endParaRPr>
          </a:p>
          <a:p>
            <a:r>
              <a:rPr lang="en-GB" altLang="en-US" i="1" dirty="0">
                <a:latin typeface="Arial" panose="020B0604020202020204" pitchFamily="34" charset="0"/>
              </a:rPr>
              <a:t>-&gt; r = 3v/a</a:t>
            </a:r>
            <a:r>
              <a:rPr lang="en-GB" altLang="en-US" i="1" baseline="-25000" dirty="0">
                <a:latin typeface="Arial" panose="020B0604020202020204" pitchFamily="34" charset="0"/>
              </a:rPr>
              <a:t>0</a:t>
            </a:r>
            <a:endParaRPr lang="en-GB" altLang="en-US" i="1" dirty="0">
              <a:latin typeface="Arial" panose="020B0604020202020204" pitchFamily="34" charset="0"/>
            </a:endParaRPr>
          </a:p>
          <a:p>
            <a:endParaRPr lang="en-GB" altLang="en-US" dirty="0">
              <a:latin typeface="Arial" panose="020B0604020202020204" pitchFamily="34" charset="0"/>
            </a:endParaRPr>
          </a:p>
          <a:p>
            <a:r>
              <a:rPr lang="en-GB" altLang="en-US" dirty="0">
                <a:latin typeface="Arial" panose="020B0604020202020204" pitchFamily="34" charset="0"/>
              </a:rPr>
              <a:t>but </a:t>
            </a:r>
            <a:r>
              <a:rPr lang="en-GB" altLang="en-US" dirty="0" err="1">
                <a:latin typeface="Arial" panose="020B0604020202020204" pitchFamily="34" charset="0"/>
              </a:rPr>
              <a:t>r</a:t>
            </a:r>
            <a:r>
              <a:rPr lang="en-GB" altLang="en-US" baseline="-25000" dirty="0" err="1">
                <a:latin typeface="Arial" panose="020B0604020202020204" pitchFamily="34" charset="0"/>
              </a:rPr>
              <a:t>max</a:t>
            </a:r>
            <a:r>
              <a:rPr lang="en-GB" altLang="en-US" baseline="-25000" dirty="0">
                <a:latin typeface="Arial" panose="020B0604020202020204" pitchFamily="34" charset="0"/>
              </a:rPr>
              <a:t> </a:t>
            </a:r>
            <a:r>
              <a:rPr lang="en-GB" altLang="en-US" dirty="0">
                <a:latin typeface="Arial" panose="020B0604020202020204" pitchFamily="34" charset="0"/>
              </a:rPr>
              <a:t>≤</a:t>
            </a:r>
            <a:r>
              <a:rPr lang="en-GB" altLang="en-US" i="1" dirty="0" err="1">
                <a:latin typeface="Arial" panose="020B0604020202020204" pitchFamily="34" charset="0"/>
              </a:rPr>
              <a:t>l</a:t>
            </a:r>
            <a:r>
              <a:rPr lang="en-GB" altLang="en-US" i="1" baseline="-25000" dirty="0" err="1">
                <a:latin typeface="Arial" panose="020B0604020202020204" pitchFamily="34" charset="0"/>
              </a:rPr>
              <a:t>c</a:t>
            </a:r>
            <a:r>
              <a:rPr lang="en-GB" altLang="en-US" dirty="0">
                <a:latin typeface="Arial" panose="020B0604020202020204" pitchFamily="34" charset="0"/>
              </a:rPr>
              <a:t> 	</a:t>
            </a:r>
          </a:p>
          <a:p>
            <a:pPr>
              <a:buFont typeface="Times" pitchFamily="2" charset="0"/>
              <a:buNone/>
            </a:pPr>
            <a:endParaRPr lang="en-GB" altLang="en-US" i="1" dirty="0">
              <a:latin typeface="Arial" panose="020B0604020202020204" pitchFamily="34" charset="0"/>
            </a:endParaRPr>
          </a:p>
          <a:p>
            <a:pPr>
              <a:buFont typeface="Times" pitchFamily="2" charset="0"/>
              <a:buNone/>
            </a:pPr>
            <a:endParaRPr lang="en-GB" altLang="en-US" i="1" dirty="0">
              <a:latin typeface="Arial" panose="020B0604020202020204" pitchFamily="34" charset="0"/>
            </a:endParaRPr>
          </a:p>
        </p:txBody>
      </p:sp>
      <p:pic>
        <p:nvPicPr>
          <p:cNvPr id="174092" name="Picture 12" descr="&#10;fig4.4.jpg                                                     00397EDBMacintosh HD                   BC87EF9C:">
            <a:extLst>
              <a:ext uri="{FF2B5EF4-FFF2-40B4-BE49-F238E27FC236}">
                <a16:creationId xmlns:a16="http://schemas.microsoft.com/office/drawing/2014/main" id="{7D0294D0-B880-9B45-8B55-ACA4CDE36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7769" y="1600200"/>
            <a:ext cx="4583831" cy="3712464"/>
          </a:xfrm>
          <a:prstGeom prst="rect">
            <a:avLst/>
          </a:prstGeom>
          <a:noFill/>
          <a:extLst>
            <a:ext uri="{909E8E84-426E-40DD-AFC4-6F175D3DCCD1}">
              <a14:hiddenFill xmlns:a14="http://schemas.microsoft.com/office/drawing/2010/main">
                <a:solidFill>
                  <a:srgbClr val="FFFFFF"/>
                </a:solidFill>
              </a14:hiddenFill>
            </a:ext>
          </a:extLst>
        </p:spPr>
      </p:pic>
      <p:sp>
        <p:nvSpPr>
          <p:cNvPr id="174093" name="Rectangle 13">
            <a:extLst>
              <a:ext uri="{FF2B5EF4-FFF2-40B4-BE49-F238E27FC236}">
                <a16:creationId xmlns:a16="http://schemas.microsoft.com/office/drawing/2014/main" id="{0E99080F-33C3-6149-94CA-1C0F4E90F49C}"/>
              </a:ext>
            </a:extLst>
          </p:cNvPr>
          <p:cNvSpPr>
            <a:spLocks noChangeArrowheads="1"/>
          </p:cNvSpPr>
          <p:nvPr/>
        </p:nvSpPr>
        <p:spPr bwMode="auto">
          <a:xfrm>
            <a:off x="2650363" y="6144387"/>
            <a:ext cx="3350597"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Times" pitchFamily="2" charset="0"/>
              <a:buNone/>
            </a:pPr>
            <a:r>
              <a:rPr lang="en-GB" altLang="en-US" i="1">
                <a:solidFill>
                  <a:srgbClr val="EB00E7"/>
                </a:solidFill>
                <a:latin typeface="Arial" panose="020B0604020202020204" pitchFamily="34" charset="0"/>
              </a:rPr>
              <a:t>v/l</a:t>
            </a:r>
            <a:r>
              <a:rPr lang="en-GB" altLang="en-US" i="1" baseline="-25000">
                <a:solidFill>
                  <a:srgbClr val="EB00E7"/>
                </a:solidFill>
                <a:latin typeface="Arial" panose="020B0604020202020204" pitchFamily="34" charset="0"/>
              </a:rPr>
              <a:t>c</a:t>
            </a:r>
            <a:r>
              <a:rPr lang="en-GB" altLang="en-US" i="1">
                <a:solidFill>
                  <a:srgbClr val="EB00E7"/>
                </a:solidFill>
                <a:latin typeface="Arial" panose="020B0604020202020204" pitchFamily="34" charset="0"/>
              </a:rPr>
              <a:t>a</a:t>
            </a:r>
            <a:r>
              <a:rPr lang="en-GB" altLang="en-US" i="1" baseline="-25000">
                <a:solidFill>
                  <a:srgbClr val="EB00E7"/>
                </a:solidFill>
                <a:latin typeface="Arial" panose="020B0604020202020204" pitchFamily="34" charset="0"/>
              </a:rPr>
              <a:t>0</a:t>
            </a:r>
            <a:r>
              <a:rPr lang="en-GB" altLang="en-US" baseline="-25000">
                <a:solidFill>
                  <a:srgbClr val="EB00E7"/>
                </a:solidFill>
                <a:latin typeface="Arial" panose="020B0604020202020204" pitchFamily="34" charset="0"/>
              </a:rPr>
              <a:t> </a:t>
            </a:r>
            <a:r>
              <a:rPr lang="en-GB" altLang="en-US">
                <a:solidFill>
                  <a:srgbClr val="EB00E7"/>
                </a:solidFill>
                <a:latin typeface="Arial" panose="020B0604020202020204" pitchFamily="34" charset="0"/>
              </a:rPr>
              <a:t>≤ </a:t>
            </a:r>
            <a:r>
              <a:rPr lang="en-GB" altLang="en-US" i="1">
                <a:solidFill>
                  <a:srgbClr val="EB00E7"/>
                </a:solidFill>
                <a:latin typeface="Arial" panose="020B0604020202020204" pitchFamily="34" charset="0"/>
              </a:rPr>
              <a:t>1/3 for spherical micells</a:t>
            </a:r>
          </a:p>
        </p:txBody>
      </p:sp>
    </p:spTree>
    <p:extLst>
      <p:ext uri="{BB962C8B-B14F-4D97-AF65-F5344CB8AC3E}">
        <p14:creationId xmlns:p14="http://schemas.microsoft.com/office/powerpoint/2010/main" val="320655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47CBBFFF-DBF3-B541-A42C-4F6397AD8CC2}"/>
              </a:ext>
            </a:extLst>
          </p:cNvPr>
          <p:cNvSpPr>
            <a:spLocks noGrp="1" noChangeArrowheads="1"/>
          </p:cNvSpPr>
          <p:nvPr>
            <p:ph type="title"/>
          </p:nvPr>
        </p:nvSpPr>
        <p:spPr/>
        <p:txBody>
          <a:bodyPr/>
          <a:lstStyle/>
          <a:p>
            <a:r>
              <a:rPr lang="en-GB" altLang="en-US"/>
              <a:t>Shape of aggregates</a:t>
            </a:r>
          </a:p>
        </p:txBody>
      </p:sp>
      <p:sp>
        <p:nvSpPr>
          <p:cNvPr id="175107" name="Text Box 3">
            <a:extLst>
              <a:ext uri="{FF2B5EF4-FFF2-40B4-BE49-F238E27FC236}">
                <a16:creationId xmlns:a16="http://schemas.microsoft.com/office/drawing/2014/main" id="{05C15E95-51E2-E543-89B0-A9919FFC9F21}"/>
              </a:ext>
            </a:extLst>
          </p:cNvPr>
          <p:cNvSpPr txBox="1">
            <a:spLocks noChangeArrowheads="1"/>
          </p:cNvSpPr>
          <p:nvPr/>
        </p:nvSpPr>
        <p:spPr bwMode="auto">
          <a:xfrm>
            <a:off x="762000" y="1557338"/>
            <a:ext cx="7239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95300" indent="-495300">
              <a:tabLst>
                <a:tab pos="519113" algn="l"/>
                <a:tab pos="2455863" algn="l"/>
              </a:tabLst>
              <a:defRPr sz="2400">
                <a:solidFill>
                  <a:schemeClr val="tx1"/>
                </a:solidFill>
                <a:latin typeface="Times" pitchFamily="2" charset="0"/>
              </a:defRPr>
            </a:lvl1pPr>
            <a:lvl2pPr marL="952500" indent="-495300">
              <a:tabLst>
                <a:tab pos="519113" algn="l"/>
                <a:tab pos="2455863" algn="l"/>
              </a:tabLst>
              <a:defRPr sz="2400">
                <a:solidFill>
                  <a:schemeClr val="tx1"/>
                </a:solidFill>
                <a:latin typeface="Times" pitchFamily="2" charset="0"/>
              </a:defRPr>
            </a:lvl2pPr>
            <a:lvl3pPr marL="1409700" indent="-495300">
              <a:tabLst>
                <a:tab pos="519113" algn="l"/>
                <a:tab pos="2455863" algn="l"/>
              </a:tabLst>
              <a:defRPr sz="2400">
                <a:solidFill>
                  <a:schemeClr val="tx1"/>
                </a:solidFill>
                <a:latin typeface="Times" pitchFamily="2" charset="0"/>
              </a:defRPr>
            </a:lvl3pPr>
            <a:lvl4pPr marL="1866900" indent="-495300">
              <a:tabLst>
                <a:tab pos="519113" algn="l"/>
                <a:tab pos="2455863" algn="l"/>
              </a:tabLst>
              <a:defRPr sz="2400">
                <a:solidFill>
                  <a:schemeClr val="tx1"/>
                </a:solidFill>
                <a:latin typeface="Times" pitchFamily="2" charset="0"/>
              </a:defRPr>
            </a:lvl4pPr>
            <a:lvl5pPr marL="2324100" indent="-495300">
              <a:tabLst>
                <a:tab pos="519113" algn="l"/>
                <a:tab pos="2455863" algn="l"/>
              </a:tabLst>
              <a:defRPr sz="2400">
                <a:solidFill>
                  <a:schemeClr val="tx1"/>
                </a:solidFill>
                <a:latin typeface="Times" pitchFamily="2" charset="0"/>
              </a:defRPr>
            </a:lvl5pPr>
            <a:lvl6pPr marL="2781300" indent="-495300" eaLnBrk="0" fontAlgn="base" hangingPunct="0">
              <a:spcBef>
                <a:spcPct val="0"/>
              </a:spcBef>
              <a:spcAft>
                <a:spcPct val="0"/>
              </a:spcAft>
              <a:tabLst>
                <a:tab pos="519113" algn="l"/>
                <a:tab pos="2455863" algn="l"/>
              </a:tabLst>
              <a:defRPr sz="2400">
                <a:solidFill>
                  <a:schemeClr val="tx1"/>
                </a:solidFill>
                <a:latin typeface="Times" pitchFamily="2" charset="0"/>
              </a:defRPr>
            </a:lvl6pPr>
            <a:lvl7pPr marL="3238500" indent="-495300" eaLnBrk="0" fontAlgn="base" hangingPunct="0">
              <a:spcBef>
                <a:spcPct val="0"/>
              </a:spcBef>
              <a:spcAft>
                <a:spcPct val="0"/>
              </a:spcAft>
              <a:tabLst>
                <a:tab pos="519113" algn="l"/>
                <a:tab pos="2455863" algn="l"/>
              </a:tabLst>
              <a:defRPr sz="2400">
                <a:solidFill>
                  <a:schemeClr val="tx1"/>
                </a:solidFill>
                <a:latin typeface="Times" pitchFamily="2" charset="0"/>
              </a:defRPr>
            </a:lvl7pPr>
            <a:lvl8pPr marL="3695700" indent="-495300" eaLnBrk="0" fontAlgn="base" hangingPunct="0">
              <a:spcBef>
                <a:spcPct val="0"/>
              </a:spcBef>
              <a:spcAft>
                <a:spcPct val="0"/>
              </a:spcAft>
              <a:tabLst>
                <a:tab pos="519113" algn="l"/>
                <a:tab pos="2455863" algn="l"/>
              </a:tabLst>
              <a:defRPr sz="2400">
                <a:solidFill>
                  <a:schemeClr val="tx1"/>
                </a:solidFill>
                <a:latin typeface="Times" pitchFamily="2" charset="0"/>
              </a:defRPr>
            </a:lvl8pPr>
            <a:lvl9pPr marL="4152900" indent="-495300" eaLnBrk="0" fontAlgn="base" hangingPunct="0">
              <a:spcBef>
                <a:spcPct val="0"/>
              </a:spcBef>
              <a:spcAft>
                <a:spcPct val="0"/>
              </a:spcAft>
              <a:tabLst>
                <a:tab pos="519113" algn="l"/>
                <a:tab pos="2455863" algn="l"/>
              </a:tabLst>
              <a:defRPr sz="2400">
                <a:solidFill>
                  <a:schemeClr val="tx1"/>
                </a:solidFill>
                <a:latin typeface="Times" pitchFamily="2" charset="0"/>
              </a:defRPr>
            </a:lvl9pPr>
          </a:lstStyle>
          <a:p>
            <a:r>
              <a:rPr lang="en-GB" altLang="en-US" dirty="0">
                <a:latin typeface="Arial" panose="020B0604020202020204" pitchFamily="34" charset="0"/>
              </a:rPr>
              <a:t>Spheres:</a:t>
            </a:r>
          </a:p>
          <a:p>
            <a:pPr>
              <a:buFont typeface="Times" pitchFamily="2" charset="0"/>
              <a:buNone/>
            </a:pPr>
            <a:r>
              <a:rPr lang="en-GB" altLang="en-US" i="1" dirty="0">
                <a:latin typeface="Arial" panose="020B0604020202020204" pitchFamily="34" charset="0"/>
              </a:rPr>
              <a:t>v/l</a:t>
            </a:r>
            <a:r>
              <a:rPr lang="en-GB" altLang="en-US" i="1" baseline="-25000" dirty="0">
                <a:latin typeface="Arial" panose="020B0604020202020204" pitchFamily="34" charset="0"/>
              </a:rPr>
              <a:t>c</a:t>
            </a:r>
            <a:r>
              <a:rPr lang="en-GB" altLang="en-US" i="1" dirty="0">
                <a:latin typeface="Arial" panose="020B0604020202020204" pitchFamily="34" charset="0"/>
              </a:rPr>
              <a:t>a</a:t>
            </a:r>
            <a:r>
              <a:rPr lang="en-GB" altLang="en-US" i="1" baseline="-25000" dirty="0">
                <a:latin typeface="Arial" panose="020B0604020202020204" pitchFamily="34" charset="0"/>
              </a:rPr>
              <a:t>0</a:t>
            </a:r>
            <a:r>
              <a:rPr lang="en-GB" altLang="en-US" baseline="-25000" dirty="0">
                <a:latin typeface="Arial" panose="020B0604020202020204" pitchFamily="34" charset="0"/>
              </a:rPr>
              <a:t>  </a:t>
            </a:r>
            <a:r>
              <a:rPr lang="en-GB" altLang="en-US" dirty="0">
                <a:latin typeface="Arial" panose="020B0604020202020204" pitchFamily="34" charset="0"/>
              </a:rPr>
              <a:t>≤ </a:t>
            </a:r>
            <a:r>
              <a:rPr lang="en-GB" altLang="en-US" i="1" dirty="0">
                <a:latin typeface="Arial" panose="020B0604020202020204" pitchFamily="34" charset="0"/>
              </a:rPr>
              <a:t>1/3</a:t>
            </a:r>
          </a:p>
          <a:p>
            <a:pPr>
              <a:buFont typeface="Times" pitchFamily="2" charset="0"/>
              <a:buNone/>
            </a:pPr>
            <a:endParaRPr lang="en-GB" altLang="en-US" i="1" dirty="0">
              <a:latin typeface="Arial" panose="020B0604020202020204" pitchFamily="34" charset="0"/>
            </a:endParaRPr>
          </a:p>
          <a:p>
            <a:pPr>
              <a:buFont typeface="Times" pitchFamily="2" charset="0"/>
              <a:buNone/>
            </a:pPr>
            <a:r>
              <a:rPr lang="en-GB" altLang="en-US" dirty="0">
                <a:latin typeface="Arial" panose="020B0604020202020204" pitchFamily="34" charset="0"/>
              </a:rPr>
              <a:t>Cylinders:</a:t>
            </a:r>
            <a:endParaRPr lang="en-GB" altLang="en-US" i="1" dirty="0">
              <a:latin typeface="Arial" panose="020B0604020202020204" pitchFamily="34" charset="0"/>
            </a:endParaRPr>
          </a:p>
          <a:p>
            <a:pPr>
              <a:buFont typeface="Times" pitchFamily="2" charset="0"/>
              <a:buNone/>
            </a:pPr>
            <a:r>
              <a:rPr lang="en-GB" altLang="en-US" i="1" dirty="0">
                <a:latin typeface="Arial" panose="020B0604020202020204" pitchFamily="34" charset="0"/>
              </a:rPr>
              <a:t>1/3≤ v/l</a:t>
            </a:r>
            <a:r>
              <a:rPr lang="en-GB" altLang="en-US" i="1" baseline="-25000" dirty="0">
                <a:latin typeface="Arial" panose="020B0604020202020204" pitchFamily="34" charset="0"/>
              </a:rPr>
              <a:t>c</a:t>
            </a:r>
            <a:r>
              <a:rPr lang="en-GB" altLang="en-US" i="1" dirty="0">
                <a:latin typeface="Arial" panose="020B0604020202020204" pitchFamily="34" charset="0"/>
              </a:rPr>
              <a:t>a</a:t>
            </a:r>
            <a:r>
              <a:rPr lang="en-GB" altLang="en-US" i="1" baseline="-25000" dirty="0">
                <a:latin typeface="Arial" panose="020B0604020202020204" pitchFamily="34" charset="0"/>
              </a:rPr>
              <a:t>0</a:t>
            </a:r>
            <a:r>
              <a:rPr lang="en-GB" altLang="en-US" baseline="-25000" dirty="0">
                <a:latin typeface="Arial" panose="020B0604020202020204" pitchFamily="34" charset="0"/>
              </a:rPr>
              <a:t>  </a:t>
            </a:r>
            <a:r>
              <a:rPr lang="en-GB" altLang="en-US" dirty="0">
                <a:latin typeface="Arial" panose="020B0604020202020204" pitchFamily="34" charset="0"/>
              </a:rPr>
              <a:t>≤ </a:t>
            </a:r>
            <a:r>
              <a:rPr lang="en-GB" altLang="en-US" i="1" dirty="0">
                <a:latin typeface="Arial" panose="020B0604020202020204" pitchFamily="34" charset="0"/>
              </a:rPr>
              <a:t>1/2</a:t>
            </a:r>
          </a:p>
          <a:p>
            <a:pPr>
              <a:buFont typeface="Times" pitchFamily="2" charset="0"/>
              <a:buNone/>
            </a:pPr>
            <a:endParaRPr lang="en-GB" altLang="en-US" i="1" dirty="0">
              <a:latin typeface="Arial" panose="020B0604020202020204" pitchFamily="34" charset="0"/>
            </a:endParaRPr>
          </a:p>
          <a:p>
            <a:pPr>
              <a:buFont typeface="Times" pitchFamily="2" charset="0"/>
              <a:buNone/>
            </a:pPr>
            <a:r>
              <a:rPr lang="en-GB" altLang="en-US" dirty="0">
                <a:latin typeface="Arial" panose="020B0604020202020204" pitchFamily="34" charset="0"/>
              </a:rPr>
              <a:t>Bilayer:</a:t>
            </a:r>
            <a:endParaRPr lang="en-GB" altLang="en-US" i="1" dirty="0">
              <a:latin typeface="Arial" panose="020B0604020202020204" pitchFamily="34" charset="0"/>
            </a:endParaRPr>
          </a:p>
          <a:p>
            <a:pPr>
              <a:buFont typeface="Times" pitchFamily="2" charset="0"/>
              <a:buNone/>
            </a:pPr>
            <a:r>
              <a:rPr lang="en-GB" altLang="en-US" i="1" dirty="0">
                <a:latin typeface="Arial" panose="020B0604020202020204" pitchFamily="34" charset="0"/>
              </a:rPr>
              <a:t>v/l</a:t>
            </a:r>
            <a:r>
              <a:rPr lang="en-GB" altLang="en-US" i="1" baseline="-25000" dirty="0">
                <a:latin typeface="Arial" panose="020B0604020202020204" pitchFamily="34" charset="0"/>
              </a:rPr>
              <a:t>c</a:t>
            </a:r>
            <a:r>
              <a:rPr lang="en-GB" altLang="en-US" i="1" dirty="0">
                <a:latin typeface="Arial" panose="020B0604020202020204" pitchFamily="34" charset="0"/>
              </a:rPr>
              <a:t>a</a:t>
            </a:r>
            <a:r>
              <a:rPr lang="en-GB" altLang="en-US" i="1" baseline="-25000" dirty="0">
                <a:latin typeface="Arial" panose="020B0604020202020204" pitchFamily="34" charset="0"/>
              </a:rPr>
              <a:t>0</a:t>
            </a:r>
            <a:r>
              <a:rPr lang="en-GB" altLang="en-US" baseline="-25000" dirty="0">
                <a:latin typeface="Arial" panose="020B0604020202020204" pitchFamily="34" charset="0"/>
              </a:rPr>
              <a:t> </a:t>
            </a:r>
            <a:r>
              <a:rPr lang="en-GB" altLang="en-US" dirty="0">
                <a:latin typeface="Arial" panose="020B0604020202020204" pitchFamily="34" charset="0"/>
              </a:rPr>
              <a:t>&gt; </a:t>
            </a:r>
            <a:r>
              <a:rPr lang="en-GB" altLang="en-US" i="1" dirty="0">
                <a:latin typeface="Arial" panose="020B0604020202020204" pitchFamily="34" charset="0"/>
              </a:rPr>
              <a:t>1/2</a:t>
            </a:r>
          </a:p>
          <a:p>
            <a:pPr>
              <a:buFont typeface="Times" pitchFamily="2" charset="0"/>
              <a:buNone/>
            </a:pPr>
            <a:endParaRPr lang="en-GB" altLang="en-US" i="1" dirty="0">
              <a:latin typeface="Arial" panose="020B0604020202020204" pitchFamily="34" charset="0"/>
            </a:endParaRPr>
          </a:p>
          <a:p>
            <a:pPr>
              <a:buFont typeface="Times" pitchFamily="2" charset="0"/>
              <a:buNone/>
            </a:pPr>
            <a:endParaRPr lang="en-GB" altLang="en-US" i="1" dirty="0">
              <a:latin typeface="Arial" panose="020B0604020202020204" pitchFamily="34" charset="0"/>
            </a:endParaRPr>
          </a:p>
        </p:txBody>
      </p:sp>
      <p:pic>
        <p:nvPicPr>
          <p:cNvPr id="175108" name="Picture 4" descr="&#10;fig9.1.jpg                                                     00397EDBMacintosh HD                   BC87EF9C:">
            <a:extLst>
              <a:ext uri="{FF2B5EF4-FFF2-40B4-BE49-F238E27FC236}">
                <a16:creationId xmlns:a16="http://schemas.microsoft.com/office/drawing/2014/main" id="{02E03C8A-7150-6642-9D9A-2B0DBF3DD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0540"/>
          <a:stretch>
            <a:fillRect/>
          </a:stretch>
        </p:blipFill>
        <p:spPr bwMode="auto">
          <a:xfrm>
            <a:off x="4572000" y="1219200"/>
            <a:ext cx="4159250" cy="2535238"/>
          </a:xfrm>
          <a:prstGeom prst="rect">
            <a:avLst/>
          </a:prstGeom>
          <a:noFill/>
          <a:extLst>
            <a:ext uri="{909E8E84-426E-40DD-AFC4-6F175D3DCCD1}">
              <a14:hiddenFill xmlns:a14="http://schemas.microsoft.com/office/drawing/2010/main">
                <a:solidFill>
                  <a:srgbClr val="FFFFFF"/>
                </a:solidFill>
              </a14:hiddenFill>
            </a:ext>
          </a:extLst>
        </p:spPr>
      </p:pic>
      <p:pic>
        <p:nvPicPr>
          <p:cNvPr id="175109" name="Picture 5" descr="&#10;fig5.4.jpg                                                     00397EDBMacintosh HD                   BC87EF9C:">
            <a:extLst>
              <a:ext uri="{FF2B5EF4-FFF2-40B4-BE49-F238E27FC236}">
                <a16:creationId xmlns:a16="http://schemas.microsoft.com/office/drawing/2014/main" id="{01D41B74-5CD9-E042-8D67-07167FD83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962400"/>
            <a:ext cx="5451475" cy="223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416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EE572C81-AFD8-2843-938C-F23D844C8631}"/>
              </a:ext>
            </a:extLst>
          </p:cNvPr>
          <p:cNvSpPr>
            <a:spLocks noGrp="1" noChangeArrowheads="1"/>
          </p:cNvSpPr>
          <p:nvPr>
            <p:ph type="title"/>
          </p:nvPr>
        </p:nvSpPr>
        <p:spPr/>
        <p:txBody>
          <a:bodyPr/>
          <a:lstStyle/>
          <a:p>
            <a:r>
              <a:rPr lang="en-GB" altLang="en-US"/>
              <a:t>Spherical micelles</a:t>
            </a:r>
          </a:p>
        </p:txBody>
      </p:sp>
      <p:sp>
        <p:nvSpPr>
          <p:cNvPr id="176132" name="Rectangle 4">
            <a:extLst>
              <a:ext uri="{FF2B5EF4-FFF2-40B4-BE49-F238E27FC236}">
                <a16:creationId xmlns:a16="http://schemas.microsoft.com/office/drawing/2014/main" id="{BFEA05C1-3F18-3242-A752-BE0A0FEFF2CE}"/>
              </a:ext>
            </a:extLst>
          </p:cNvPr>
          <p:cNvSpPr>
            <a:spLocks noChangeArrowheads="1"/>
          </p:cNvSpPr>
          <p:nvPr/>
        </p:nvSpPr>
        <p:spPr bwMode="auto">
          <a:xfrm>
            <a:off x="304800" y="1371600"/>
            <a:ext cx="5666232"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en-US" dirty="0">
                <a:latin typeface="Arial" panose="020B0604020202020204" pitchFamily="34" charset="0"/>
              </a:rPr>
              <a:t>Spheres formed when:</a:t>
            </a:r>
          </a:p>
          <a:p>
            <a:pPr>
              <a:buFont typeface="Times" pitchFamily="2" charset="0"/>
              <a:buNone/>
            </a:pPr>
            <a:r>
              <a:rPr lang="en-GB" altLang="en-US" i="1" dirty="0">
                <a:latin typeface="Arial" panose="020B0604020202020204" pitchFamily="34" charset="0"/>
              </a:rPr>
              <a:t>v/l</a:t>
            </a:r>
            <a:r>
              <a:rPr lang="en-GB" altLang="en-US" i="1" baseline="-25000" dirty="0">
                <a:latin typeface="Arial" panose="020B0604020202020204" pitchFamily="34" charset="0"/>
              </a:rPr>
              <a:t>c</a:t>
            </a:r>
            <a:r>
              <a:rPr lang="en-GB" altLang="en-US" i="1" dirty="0">
                <a:latin typeface="Arial" panose="020B0604020202020204" pitchFamily="34" charset="0"/>
              </a:rPr>
              <a:t>a</a:t>
            </a:r>
            <a:r>
              <a:rPr lang="en-GB" altLang="en-US" i="1" baseline="-25000" dirty="0">
                <a:latin typeface="Arial" panose="020B0604020202020204" pitchFamily="34" charset="0"/>
              </a:rPr>
              <a:t>0</a:t>
            </a:r>
            <a:r>
              <a:rPr lang="en-GB" altLang="en-US" baseline="-25000" dirty="0">
                <a:latin typeface="Arial" panose="020B0604020202020204" pitchFamily="34" charset="0"/>
              </a:rPr>
              <a:t> </a:t>
            </a:r>
            <a:r>
              <a:rPr lang="en-GB" altLang="en-US" dirty="0">
                <a:latin typeface="Arial" panose="020B0604020202020204" pitchFamily="34" charset="0"/>
              </a:rPr>
              <a:t>≤ </a:t>
            </a:r>
            <a:r>
              <a:rPr lang="en-GB" altLang="en-US" i="1" dirty="0">
                <a:latin typeface="Arial" panose="020B0604020202020204" pitchFamily="34" charset="0"/>
              </a:rPr>
              <a:t>1/3</a:t>
            </a:r>
          </a:p>
          <a:p>
            <a:pPr>
              <a:buFont typeface="Times" pitchFamily="2" charset="0"/>
              <a:buNone/>
            </a:pPr>
            <a:endParaRPr lang="en-GB" altLang="en-US" i="1" dirty="0">
              <a:latin typeface="Arial" panose="020B0604020202020204" pitchFamily="34" charset="0"/>
            </a:endParaRPr>
          </a:p>
          <a:p>
            <a:pPr>
              <a:buFont typeface="Times" pitchFamily="2" charset="0"/>
              <a:buNone/>
            </a:pPr>
            <a:r>
              <a:rPr lang="en-GB" altLang="en-US" dirty="0">
                <a:latin typeface="Arial" panose="020B0604020202020204" pitchFamily="34" charset="0"/>
              </a:rPr>
              <a:t>Size of micelles finite -&gt;</a:t>
            </a:r>
          </a:p>
          <a:p>
            <a:pPr>
              <a:buFont typeface="Times" pitchFamily="2" charset="0"/>
              <a:buNone/>
            </a:pPr>
            <a:r>
              <a:rPr lang="en-GB" altLang="en-US" i="1" dirty="0" err="1">
                <a:latin typeface="Symbol" pitchFamily="2" charset="2"/>
              </a:rPr>
              <a:t>e</a:t>
            </a:r>
            <a:r>
              <a:rPr lang="en-GB" altLang="en-US" i="1" baseline="-25000" dirty="0" err="1">
                <a:latin typeface="Arial" panose="020B0604020202020204" pitchFamily="34" charset="0"/>
              </a:rPr>
              <a:t>N</a:t>
            </a:r>
            <a:r>
              <a:rPr lang="en-GB" altLang="en-US" dirty="0">
                <a:latin typeface="Arial" panose="020B0604020202020204" pitchFamily="34" charset="0"/>
              </a:rPr>
              <a:t> has a minimum value at an optimum number M</a:t>
            </a:r>
          </a:p>
          <a:p>
            <a:pPr>
              <a:buFont typeface="Times" pitchFamily="2" charset="0"/>
              <a:buNone/>
            </a:pPr>
            <a:endParaRPr lang="en-GB" altLang="en-US" dirty="0">
              <a:latin typeface="Arial" panose="020B0604020202020204" pitchFamily="34" charset="0"/>
            </a:endParaRPr>
          </a:p>
          <a:p>
            <a:pPr>
              <a:buFont typeface="Times" pitchFamily="2" charset="0"/>
              <a:buNone/>
            </a:pPr>
            <a:endParaRPr lang="en-GB" altLang="en-US" dirty="0">
              <a:latin typeface="Arial" panose="020B0604020202020204" pitchFamily="34" charset="0"/>
            </a:endParaRPr>
          </a:p>
          <a:p>
            <a:pPr>
              <a:buFont typeface="Times" pitchFamily="2" charset="0"/>
              <a:buNone/>
            </a:pPr>
            <a:endParaRPr lang="en-GB" altLang="en-US" dirty="0">
              <a:latin typeface="Arial" panose="020B0604020202020204" pitchFamily="34" charset="0"/>
            </a:endParaRPr>
          </a:p>
          <a:p>
            <a:pPr>
              <a:buFont typeface="Times" pitchFamily="2" charset="0"/>
              <a:buNone/>
            </a:pPr>
            <a:endParaRPr lang="en-GB" altLang="en-US" dirty="0">
              <a:latin typeface="Arial" panose="020B0604020202020204" pitchFamily="34" charset="0"/>
            </a:endParaRPr>
          </a:p>
          <a:p>
            <a:pPr>
              <a:buFont typeface="Times" pitchFamily="2" charset="0"/>
              <a:buNone/>
            </a:pPr>
            <a:endParaRPr lang="en-GB" altLang="en-US" i="1" dirty="0">
              <a:latin typeface="Arial" panose="020B0604020202020204" pitchFamily="34" charset="0"/>
            </a:endParaRPr>
          </a:p>
          <a:p>
            <a:pPr>
              <a:buFont typeface="Times" pitchFamily="2" charset="0"/>
              <a:buNone/>
            </a:pPr>
            <a:endParaRPr lang="en-GB" altLang="en-US" sz="2000" i="1" dirty="0">
              <a:latin typeface="Arial" panose="020B0604020202020204" pitchFamily="34" charset="0"/>
            </a:endParaRPr>
          </a:p>
          <a:p>
            <a:pPr>
              <a:buFont typeface="Times" pitchFamily="2" charset="0"/>
              <a:buNone/>
            </a:pPr>
            <a:endParaRPr lang="en-GB" altLang="en-US" sz="2000" i="1" dirty="0">
              <a:latin typeface="Arial" panose="020B0604020202020204" pitchFamily="34" charset="0"/>
            </a:endParaRPr>
          </a:p>
          <a:p>
            <a:pPr>
              <a:buFont typeface="Times" pitchFamily="2" charset="0"/>
              <a:buNone/>
            </a:pPr>
            <a:r>
              <a:rPr lang="en-GB" altLang="en-US" sz="2000" i="1" dirty="0">
                <a:latin typeface="Arial" panose="020B0604020202020204" pitchFamily="34" charset="0"/>
              </a:rPr>
              <a:t>X</a:t>
            </a:r>
            <a:r>
              <a:rPr lang="en-GB" altLang="en-US" sz="2000" i="1" baseline="-25000" dirty="0">
                <a:latin typeface="Arial" panose="020B0604020202020204" pitchFamily="34" charset="0"/>
              </a:rPr>
              <a:t>N</a:t>
            </a:r>
            <a:r>
              <a:rPr lang="en-GB" altLang="en-US" sz="2000" dirty="0">
                <a:latin typeface="Arial" panose="020B0604020202020204" pitchFamily="34" charset="0"/>
              </a:rPr>
              <a:t> - volume fraction of micelles </a:t>
            </a:r>
          </a:p>
          <a:p>
            <a:pPr>
              <a:buFont typeface="Times" pitchFamily="2" charset="0"/>
              <a:buNone/>
            </a:pPr>
            <a:r>
              <a:rPr lang="en-GB" altLang="en-US" sz="2000" dirty="0">
                <a:latin typeface="Arial" panose="020B0604020202020204" pitchFamily="34" charset="0"/>
              </a:rPr>
              <a:t>with N molecules</a:t>
            </a:r>
          </a:p>
          <a:p>
            <a:pPr>
              <a:buFont typeface="Times" pitchFamily="2" charset="0"/>
              <a:buNone/>
            </a:pPr>
            <a:endParaRPr lang="en-GB" altLang="en-US" dirty="0">
              <a:latin typeface="Arial" panose="020B0604020202020204" pitchFamily="34" charset="0"/>
            </a:endParaRPr>
          </a:p>
          <a:p>
            <a:pPr>
              <a:buFont typeface="Times" pitchFamily="2" charset="0"/>
              <a:buNone/>
            </a:pPr>
            <a:endParaRPr lang="en-GB" altLang="en-US" i="1" dirty="0">
              <a:latin typeface="Arial" panose="020B0604020202020204" pitchFamily="34" charset="0"/>
            </a:endParaRPr>
          </a:p>
        </p:txBody>
      </p:sp>
      <p:pic>
        <p:nvPicPr>
          <p:cNvPr id="176133" name="Picture 5" descr="&#10;fig9.3.jpg                                                     00397EDBMacintosh HD                   BC87EF9C:">
            <a:extLst>
              <a:ext uri="{FF2B5EF4-FFF2-40B4-BE49-F238E27FC236}">
                <a16:creationId xmlns:a16="http://schemas.microsoft.com/office/drawing/2014/main" id="{01207A3A-9A1F-D04A-BEA9-11EE4C055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066800"/>
            <a:ext cx="1962150" cy="55610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6136" name="Object 8">
            <a:extLst>
              <a:ext uri="{FF2B5EF4-FFF2-40B4-BE49-F238E27FC236}">
                <a16:creationId xmlns:a16="http://schemas.microsoft.com/office/drawing/2014/main" id="{D59F3BD1-9989-B64E-A1E2-C6243A2EF1D8}"/>
              </a:ext>
            </a:extLst>
          </p:cNvPr>
          <p:cNvGraphicFramePr>
            <a:graphicFrameLocks noChangeAspect="1"/>
          </p:cNvGraphicFramePr>
          <p:nvPr>
            <p:extLst>
              <p:ext uri="{D42A27DB-BD31-4B8C-83A1-F6EECF244321}">
                <p14:modId xmlns:p14="http://schemas.microsoft.com/office/powerpoint/2010/main" val="644309775"/>
              </p:ext>
            </p:extLst>
          </p:nvPr>
        </p:nvGraphicFramePr>
        <p:xfrm>
          <a:off x="457200" y="3181351"/>
          <a:ext cx="5818188" cy="1270000"/>
        </p:xfrm>
        <a:graphic>
          <a:graphicData uri="http://schemas.openxmlformats.org/presentationml/2006/ole">
            <mc:AlternateContent xmlns:mc="http://schemas.openxmlformats.org/markup-compatibility/2006">
              <mc:Choice xmlns:v="urn:schemas-microsoft-com:vml" Requires="v">
                <p:oleObj spid="_x0000_s29709" name="Equation" r:id="rId4" imgW="23266400" imgH="5080000" progId="Equation.3">
                  <p:embed/>
                </p:oleObj>
              </mc:Choice>
              <mc:Fallback>
                <p:oleObj name="Equation" r:id="rId4" imgW="23266400" imgH="5080000" progId="Equation.3">
                  <p:embed/>
                  <p:pic>
                    <p:nvPicPr>
                      <p:cNvPr id="176136" name="Object 8">
                        <a:extLst>
                          <a:ext uri="{FF2B5EF4-FFF2-40B4-BE49-F238E27FC236}">
                            <a16:creationId xmlns:a16="http://schemas.microsoft.com/office/drawing/2014/main" id="{D59F3BD1-9989-B64E-A1E2-C6243A2EF1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181351"/>
                        <a:ext cx="5818188"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6139" name="Text Box 11">
            <a:extLst>
              <a:ext uri="{FF2B5EF4-FFF2-40B4-BE49-F238E27FC236}">
                <a16:creationId xmlns:a16="http://schemas.microsoft.com/office/drawing/2014/main" id="{EB1889FA-CD17-FE42-B3B3-55E57FCAC1DA}"/>
              </a:ext>
            </a:extLst>
          </p:cNvPr>
          <p:cNvSpPr txBox="1">
            <a:spLocks noChangeArrowheads="1"/>
          </p:cNvSpPr>
          <p:nvPr/>
        </p:nvSpPr>
        <p:spPr bwMode="auto">
          <a:xfrm>
            <a:off x="4618481" y="5036751"/>
            <a:ext cx="1935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sz="2000" dirty="0">
                <a:latin typeface="Arial" panose="020B0604020202020204" pitchFamily="34" charset="0"/>
              </a:rPr>
              <a:t>size distribution</a:t>
            </a:r>
          </a:p>
        </p:txBody>
      </p:sp>
      <p:sp>
        <p:nvSpPr>
          <p:cNvPr id="176140" name="Line 12">
            <a:extLst>
              <a:ext uri="{FF2B5EF4-FFF2-40B4-BE49-F238E27FC236}">
                <a16:creationId xmlns:a16="http://schemas.microsoft.com/office/drawing/2014/main" id="{16345FEE-5304-AB40-888B-51803916A06D}"/>
              </a:ext>
            </a:extLst>
          </p:cNvPr>
          <p:cNvSpPr>
            <a:spLocks noChangeShapeType="1"/>
          </p:cNvSpPr>
          <p:nvPr/>
        </p:nvSpPr>
        <p:spPr bwMode="auto">
          <a:xfrm flipV="1">
            <a:off x="5532881" y="4476363"/>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286039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ctrTitle"/>
          </p:nvPr>
        </p:nvSpPr>
        <p:spPr>
          <a:xfrm>
            <a:off x="292608" y="404813"/>
            <a:ext cx="6739127" cy="549275"/>
          </a:xfrm>
        </p:spPr>
        <p:txBody>
          <a:bodyPr>
            <a:noAutofit/>
          </a:bodyPr>
          <a:lstStyle/>
          <a:p>
            <a:pPr algn="l" rtl="0" eaLnBrk="1" hangingPunct="1"/>
            <a:r>
              <a:rPr lang="en-US" altLang="zh-CN" sz="3200" dirty="0">
                <a:solidFill>
                  <a:srgbClr val="0E46FF"/>
                </a:solidFill>
                <a:latin typeface="Times New Roman" charset="0"/>
                <a:ea typeface="Times New Roman" charset="0"/>
                <a:cs typeface="Times New Roman" charset="0"/>
              </a:rPr>
              <a:t>Packing Geometry: Attaining the Desired Self-Assembled Structures</a:t>
            </a:r>
            <a:endParaRPr lang="en-US" sz="3200" dirty="0">
              <a:solidFill>
                <a:srgbClr val="0E46FF"/>
              </a:solidFill>
              <a:latin typeface="Times New Roman" charset="0"/>
              <a:ea typeface="Times New Roman" charset="0"/>
              <a:cs typeface="Times New Roman" charset="0"/>
            </a:endParaRPr>
          </a:p>
        </p:txBody>
      </p:sp>
      <p:sp>
        <p:nvSpPr>
          <p:cNvPr id="28676" name="Text Box 3"/>
          <p:cNvSpPr txBox="1">
            <a:spLocks noChangeArrowheads="1"/>
          </p:cNvSpPr>
          <p:nvPr/>
        </p:nvSpPr>
        <p:spPr bwMode="auto">
          <a:xfrm>
            <a:off x="539750" y="1412875"/>
            <a:ext cx="8064500" cy="205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p:txBody>
      </p:sp>
      <p:graphicFrame>
        <p:nvGraphicFramePr>
          <p:cNvPr id="28674" name="Object 2"/>
          <p:cNvGraphicFramePr>
            <a:graphicFrameLocks noChangeAspect="1"/>
          </p:cNvGraphicFramePr>
          <p:nvPr>
            <p:extLst>
              <p:ext uri="{D42A27DB-BD31-4B8C-83A1-F6EECF244321}">
                <p14:modId xmlns:p14="http://schemas.microsoft.com/office/powerpoint/2010/main" val="1070865382"/>
              </p:ext>
            </p:extLst>
          </p:nvPr>
        </p:nvGraphicFramePr>
        <p:xfrm>
          <a:off x="7114032" y="370682"/>
          <a:ext cx="1076530" cy="792835"/>
        </p:xfrm>
        <a:graphic>
          <a:graphicData uri="http://schemas.openxmlformats.org/presentationml/2006/ole">
            <mc:AlternateContent xmlns:mc="http://schemas.openxmlformats.org/markup-compatibility/2006">
              <mc:Choice xmlns:v="urn:schemas-microsoft-com:vml" Requires="v">
                <p:oleObj spid="_x0000_s15392" name="Equation" r:id="rId3" imgW="583920" imgH="431640" progId="Equation.3">
                  <p:embed/>
                </p:oleObj>
              </mc:Choice>
              <mc:Fallback>
                <p:oleObj name="Equation" r:id="rId3" imgW="58392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4032" y="370682"/>
                        <a:ext cx="1076530" cy="792835"/>
                      </a:xfrm>
                      <a:prstGeom prst="rect">
                        <a:avLst/>
                      </a:prstGeom>
                      <a:solidFill>
                        <a:srgbClr val="66FF66"/>
                      </a:solidFill>
                      <a:ln>
                        <a:noFill/>
                      </a:ln>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28677" name="Picture 5" descr="2"/>
          <p:cNvPicPr>
            <a:picLocks noChangeAspect="1" noChangeArrowheads="1"/>
          </p:cNvPicPr>
          <p:nvPr/>
        </p:nvPicPr>
        <p:blipFill>
          <a:blip r:embed="rId5">
            <a:extLst>
              <a:ext uri="{28A0092B-C50C-407E-A947-70E740481C1C}">
                <a14:useLocalDpi xmlns:a14="http://schemas.microsoft.com/office/drawing/2010/main" val="0"/>
              </a:ext>
            </a:extLst>
          </a:blip>
          <a:srcRect l="18680" t="63000" r="19397" b="6364"/>
          <a:stretch>
            <a:fillRect/>
          </a:stretch>
        </p:blipFill>
        <p:spPr bwMode="auto">
          <a:xfrm>
            <a:off x="468313" y="1341438"/>
            <a:ext cx="8062912" cy="450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736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water-phase-diagram">
            <a:extLst>
              <a:ext uri="{FF2B5EF4-FFF2-40B4-BE49-F238E27FC236}">
                <a16:creationId xmlns:a16="http://schemas.microsoft.com/office/drawing/2014/main" id="{822B9D74-7686-EE4C-9430-0B9C66303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3400"/>
            <a:ext cx="7924800" cy="535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ext Box 3">
            <a:extLst>
              <a:ext uri="{FF2B5EF4-FFF2-40B4-BE49-F238E27FC236}">
                <a16:creationId xmlns:a16="http://schemas.microsoft.com/office/drawing/2014/main" id="{7D2A2364-8549-3544-8B67-CFD5AF531ED1}"/>
              </a:ext>
            </a:extLst>
          </p:cNvPr>
          <p:cNvSpPr txBox="1">
            <a:spLocks noChangeArrowheads="1"/>
          </p:cNvSpPr>
          <p:nvPr/>
        </p:nvSpPr>
        <p:spPr bwMode="auto">
          <a:xfrm>
            <a:off x="1219200" y="1524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400">
                <a:solidFill>
                  <a:schemeClr val="accent2"/>
                </a:solidFill>
                <a:latin typeface="Arial Black" panose="020B0604020202020204" pitchFamily="34" charset="0"/>
              </a:rPr>
              <a:t>Phase diagram of water</a:t>
            </a:r>
            <a:endParaRPr lang="en-GB" altLang="en-US" sz="2400">
              <a:solidFill>
                <a:schemeClr val="accent2"/>
              </a:solidFill>
            </a:endParaRPr>
          </a:p>
        </p:txBody>
      </p:sp>
      <p:sp>
        <p:nvSpPr>
          <p:cNvPr id="18435" name="Text Box 4">
            <a:extLst>
              <a:ext uri="{FF2B5EF4-FFF2-40B4-BE49-F238E27FC236}">
                <a16:creationId xmlns:a16="http://schemas.microsoft.com/office/drawing/2014/main" id="{5DFE7537-2573-C542-9047-37621512D797}"/>
              </a:ext>
            </a:extLst>
          </p:cNvPr>
          <p:cNvSpPr txBox="1">
            <a:spLocks noChangeArrowheads="1"/>
          </p:cNvSpPr>
          <p:nvPr/>
        </p:nvSpPr>
        <p:spPr bwMode="auto">
          <a:xfrm>
            <a:off x="457200" y="6019800"/>
            <a:ext cx="830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1600" b="1">
                <a:latin typeface="Arial" panose="020B0604020202020204" pitchFamily="34" charset="0"/>
              </a:rPr>
              <a:t>Image</a:t>
            </a:r>
            <a:r>
              <a:rPr lang="en-GB" altLang="en-US" sz="1600">
                <a:latin typeface="Arial" panose="020B0604020202020204" pitchFamily="34" charset="0"/>
              </a:rPr>
              <a:t>: http://wps.prenhall.com/wps/media/objects/602/616516/Chapter_10.html</a:t>
            </a:r>
            <a:endParaRPr lang="en-GB" altLang="en-US" sz="2400"/>
          </a:p>
        </p:txBody>
      </p:sp>
    </p:spTree>
    <p:extLst>
      <p:ext uri="{BB962C8B-B14F-4D97-AF65-F5344CB8AC3E}">
        <p14:creationId xmlns:p14="http://schemas.microsoft.com/office/powerpoint/2010/main" val="2691183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799B2CA9-4574-EC4B-8E3B-B8C70CE50C3F}"/>
              </a:ext>
            </a:extLst>
          </p:cNvPr>
          <p:cNvSpPr>
            <a:spLocks noGrp="1" noChangeArrowheads="1"/>
          </p:cNvSpPr>
          <p:nvPr>
            <p:ph type="title"/>
          </p:nvPr>
        </p:nvSpPr>
        <p:spPr/>
        <p:txBody>
          <a:bodyPr/>
          <a:lstStyle/>
          <a:p>
            <a:r>
              <a:rPr lang="en-GB" altLang="en-US"/>
              <a:t>Macro vs. micro phase separation</a:t>
            </a:r>
          </a:p>
        </p:txBody>
      </p:sp>
      <p:sp>
        <p:nvSpPr>
          <p:cNvPr id="168964" name="Rectangle 4">
            <a:extLst>
              <a:ext uri="{FF2B5EF4-FFF2-40B4-BE49-F238E27FC236}">
                <a16:creationId xmlns:a16="http://schemas.microsoft.com/office/drawing/2014/main" id="{4E05D49D-4775-0443-B14C-F8FF92C5B25B}"/>
              </a:ext>
            </a:extLst>
          </p:cNvPr>
          <p:cNvSpPr>
            <a:spLocks noChangeArrowheads="1"/>
          </p:cNvSpPr>
          <p:nvPr/>
        </p:nvSpPr>
        <p:spPr bwMode="auto">
          <a:xfrm>
            <a:off x="1855788" y="21859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168965" name="Text Box 5">
            <a:extLst>
              <a:ext uri="{FF2B5EF4-FFF2-40B4-BE49-F238E27FC236}">
                <a16:creationId xmlns:a16="http://schemas.microsoft.com/office/drawing/2014/main" id="{EF514111-CA80-0E40-B16A-E431072367A2}"/>
              </a:ext>
            </a:extLst>
          </p:cNvPr>
          <p:cNvSpPr txBox="1">
            <a:spLocks noChangeArrowheads="1"/>
          </p:cNvSpPr>
          <p:nvPr/>
        </p:nvSpPr>
        <p:spPr bwMode="auto">
          <a:xfrm>
            <a:off x="419100" y="1219200"/>
            <a:ext cx="8724900"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519113" algn="l"/>
                <a:tab pos="2624138" algn="l"/>
              </a:tabLst>
              <a:defRPr sz="2400">
                <a:solidFill>
                  <a:schemeClr val="tx1"/>
                </a:solidFill>
                <a:latin typeface="Times" pitchFamily="2" charset="0"/>
              </a:defRPr>
            </a:lvl1pPr>
            <a:lvl2pPr>
              <a:tabLst>
                <a:tab pos="519113" algn="l"/>
                <a:tab pos="2624138" algn="l"/>
              </a:tabLst>
              <a:defRPr sz="2400">
                <a:solidFill>
                  <a:schemeClr val="tx1"/>
                </a:solidFill>
                <a:latin typeface="Times" pitchFamily="2" charset="0"/>
              </a:defRPr>
            </a:lvl2pPr>
            <a:lvl3pPr>
              <a:tabLst>
                <a:tab pos="519113" algn="l"/>
                <a:tab pos="2624138" algn="l"/>
              </a:tabLst>
              <a:defRPr sz="2400">
                <a:solidFill>
                  <a:schemeClr val="tx1"/>
                </a:solidFill>
                <a:latin typeface="Times" pitchFamily="2" charset="0"/>
              </a:defRPr>
            </a:lvl3pPr>
            <a:lvl4pPr>
              <a:tabLst>
                <a:tab pos="519113" algn="l"/>
                <a:tab pos="2624138" algn="l"/>
              </a:tabLst>
              <a:defRPr sz="2400">
                <a:solidFill>
                  <a:schemeClr val="tx1"/>
                </a:solidFill>
                <a:latin typeface="Times" pitchFamily="2" charset="0"/>
              </a:defRPr>
            </a:lvl4pPr>
            <a:lvl5pPr>
              <a:tabLst>
                <a:tab pos="519113" algn="l"/>
                <a:tab pos="2624138" algn="l"/>
              </a:tabLst>
              <a:defRPr sz="2400">
                <a:solidFill>
                  <a:schemeClr val="tx1"/>
                </a:solidFill>
                <a:latin typeface="Times" pitchFamily="2" charset="0"/>
              </a:defRPr>
            </a:lvl5pPr>
            <a:lvl6pPr eaLnBrk="0" fontAlgn="base" hangingPunct="0">
              <a:spcBef>
                <a:spcPct val="0"/>
              </a:spcBef>
              <a:spcAft>
                <a:spcPct val="0"/>
              </a:spcAft>
              <a:tabLst>
                <a:tab pos="519113" algn="l"/>
                <a:tab pos="2624138" algn="l"/>
              </a:tabLst>
              <a:defRPr sz="2400">
                <a:solidFill>
                  <a:schemeClr val="tx1"/>
                </a:solidFill>
                <a:latin typeface="Times" pitchFamily="2" charset="0"/>
              </a:defRPr>
            </a:lvl6pPr>
            <a:lvl7pPr eaLnBrk="0" fontAlgn="base" hangingPunct="0">
              <a:spcBef>
                <a:spcPct val="0"/>
              </a:spcBef>
              <a:spcAft>
                <a:spcPct val="0"/>
              </a:spcAft>
              <a:tabLst>
                <a:tab pos="519113" algn="l"/>
                <a:tab pos="2624138" algn="l"/>
              </a:tabLst>
              <a:defRPr sz="2400">
                <a:solidFill>
                  <a:schemeClr val="tx1"/>
                </a:solidFill>
                <a:latin typeface="Times" pitchFamily="2" charset="0"/>
              </a:defRPr>
            </a:lvl7pPr>
            <a:lvl8pPr eaLnBrk="0" fontAlgn="base" hangingPunct="0">
              <a:spcBef>
                <a:spcPct val="0"/>
              </a:spcBef>
              <a:spcAft>
                <a:spcPct val="0"/>
              </a:spcAft>
              <a:tabLst>
                <a:tab pos="519113" algn="l"/>
                <a:tab pos="2624138" algn="l"/>
              </a:tabLst>
              <a:defRPr sz="2400">
                <a:solidFill>
                  <a:schemeClr val="tx1"/>
                </a:solidFill>
                <a:latin typeface="Times" pitchFamily="2" charset="0"/>
              </a:defRPr>
            </a:lvl8pPr>
            <a:lvl9pPr eaLnBrk="0" fontAlgn="base" hangingPunct="0">
              <a:spcBef>
                <a:spcPct val="0"/>
              </a:spcBef>
              <a:spcAft>
                <a:spcPct val="0"/>
              </a:spcAft>
              <a:tabLst>
                <a:tab pos="519113" algn="l"/>
                <a:tab pos="2624138" algn="l"/>
              </a:tabLst>
              <a:defRPr sz="2400">
                <a:solidFill>
                  <a:schemeClr val="tx1"/>
                </a:solidFill>
                <a:latin typeface="Times" pitchFamily="2" charset="0"/>
              </a:defRPr>
            </a:lvl9pPr>
          </a:lstStyle>
          <a:p>
            <a:r>
              <a:rPr lang="en-GB" altLang="en-US" dirty="0">
                <a:latin typeface="Arial" panose="020B0604020202020204" pitchFamily="34" charset="0"/>
              </a:rPr>
              <a:t>Simple liquids (water &amp; oil):</a:t>
            </a:r>
          </a:p>
          <a:p>
            <a:endParaRPr lang="en-GB" altLang="en-US" dirty="0">
              <a:latin typeface="Arial" panose="020B0604020202020204" pitchFamily="34" charset="0"/>
            </a:endParaRPr>
          </a:p>
          <a:p>
            <a:r>
              <a:rPr lang="en-GB" altLang="en-US" dirty="0">
                <a:latin typeface="Arial" panose="020B0604020202020204" pitchFamily="34" charset="0"/>
              </a:rPr>
              <a:t>		    </a:t>
            </a:r>
            <a:r>
              <a:rPr lang="en-GB" altLang="en-US" sz="2000" dirty="0">
                <a:latin typeface="Arial" panose="020B0604020202020204" pitchFamily="34" charset="0"/>
              </a:rPr>
              <a:t>free energy when a molecule joins an aggregate</a:t>
            </a:r>
          </a:p>
          <a:p>
            <a:r>
              <a:rPr lang="en-GB" altLang="en-US" sz="2000" dirty="0">
                <a:latin typeface="Arial" panose="020B0604020202020204" pitchFamily="34" charset="0"/>
              </a:rPr>
              <a:t>		    </a:t>
            </a:r>
            <a:r>
              <a:rPr lang="en-GB" altLang="en-US" sz="2000" i="1" dirty="0">
                <a:latin typeface="Arial" panose="020B0604020202020204" pitchFamily="34" charset="0"/>
              </a:rPr>
              <a:t>N</a:t>
            </a:r>
            <a:r>
              <a:rPr lang="en-GB" altLang="en-US" sz="2000" dirty="0">
                <a:latin typeface="Arial" panose="020B0604020202020204" pitchFamily="34" charset="0"/>
              </a:rPr>
              <a:t> - number of molecules in the aggregate</a:t>
            </a:r>
          </a:p>
          <a:p>
            <a:r>
              <a:rPr lang="en-GB" altLang="en-US" sz="2000" dirty="0">
                <a:latin typeface="Arial" panose="020B0604020202020204" pitchFamily="34" charset="0"/>
              </a:rPr>
              <a:t>		    </a:t>
            </a:r>
            <a:r>
              <a:rPr lang="en-GB" altLang="en-US" sz="2000" i="1" dirty="0">
                <a:latin typeface="Symbol" pitchFamily="2" charset="2"/>
              </a:rPr>
              <a:t>g</a:t>
            </a:r>
            <a:r>
              <a:rPr lang="en-GB" altLang="en-US" sz="2000" dirty="0">
                <a:latin typeface="Arial" panose="020B0604020202020204" pitchFamily="34" charset="0"/>
              </a:rPr>
              <a:t> - interfacial energy</a:t>
            </a:r>
            <a:r>
              <a:rPr lang="en-GB" altLang="en-US" dirty="0">
                <a:latin typeface="Arial" panose="020B0604020202020204" pitchFamily="34" charset="0"/>
              </a:rPr>
              <a:t>,</a:t>
            </a:r>
            <a:r>
              <a:rPr lang="en-GB" altLang="en-US" sz="2000" dirty="0">
                <a:latin typeface="Arial" panose="020B0604020202020204" pitchFamily="34" charset="0"/>
              </a:rPr>
              <a:t> </a:t>
            </a:r>
            <a:r>
              <a:rPr lang="en-GB" altLang="en-US" sz="2000" i="1" dirty="0">
                <a:latin typeface="Arial" panose="020B0604020202020204" pitchFamily="34" charset="0"/>
              </a:rPr>
              <a:t>v</a:t>
            </a:r>
            <a:r>
              <a:rPr lang="en-GB" altLang="en-US" sz="2000" dirty="0">
                <a:latin typeface="Arial" panose="020B0604020202020204" pitchFamily="34" charset="0"/>
              </a:rPr>
              <a:t> - molecular volume</a:t>
            </a:r>
          </a:p>
          <a:p>
            <a:endParaRPr lang="en-GB" altLang="en-US" sz="2000" dirty="0">
              <a:latin typeface="Arial" panose="020B0604020202020204" pitchFamily="34" charset="0"/>
            </a:endParaRPr>
          </a:p>
          <a:p>
            <a:r>
              <a:rPr lang="en-GB" altLang="en-US" sz="2000" i="1" dirty="0" err="1">
                <a:latin typeface="Symbol" pitchFamily="2" charset="2"/>
              </a:rPr>
              <a:t>e</a:t>
            </a:r>
            <a:r>
              <a:rPr lang="en-GB" altLang="en-US" sz="2000" i="1" baseline="-25000" dirty="0" err="1">
                <a:latin typeface="Arial" panose="020B0604020202020204" pitchFamily="34" charset="0"/>
              </a:rPr>
              <a:t>N</a:t>
            </a:r>
            <a:r>
              <a:rPr lang="en-GB" altLang="en-US" sz="2000" dirty="0">
                <a:latin typeface="Arial" panose="020B0604020202020204" pitchFamily="34" charset="0"/>
              </a:rPr>
              <a:t> - monotonic decreasing function of </a:t>
            </a:r>
            <a:r>
              <a:rPr lang="en-GB" altLang="en-US" sz="2000" i="1" dirty="0">
                <a:latin typeface="Arial" panose="020B0604020202020204" pitchFamily="34" charset="0"/>
              </a:rPr>
              <a:t>N</a:t>
            </a:r>
          </a:p>
          <a:p>
            <a:r>
              <a:rPr lang="en-GB" altLang="en-US" sz="2000" i="1" dirty="0">
                <a:latin typeface="Arial" panose="020B0604020202020204" pitchFamily="34" charset="0"/>
              </a:rPr>
              <a:t>-&gt; </a:t>
            </a:r>
            <a:r>
              <a:rPr lang="en-GB" altLang="en-US" sz="2000" dirty="0">
                <a:latin typeface="Arial" panose="020B0604020202020204" pitchFamily="34" charset="0"/>
              </a:rPr>
              <a:t>infinite aggregates - macroscopic phase separation</a:t>
            </a:r>
          </a:p>
          <a:p>
            <a:endParaRPr lang="en-GB" altLang="en-US" sz="2000" dirty="0">
              <a:latin typeface="Arial" panose="020B0604020202020204" pitchFamily="34" charset="0"/>
            </a:endParaRPr>
          </a:p>
          <a:p>
            <a:r>
              <a:rPr lang="en-GB" altLang="en-US" sz="2000" dirty="0">
                <a:latin typeface="Arial" panose="020B0604020202020204" pitchFamily="34" charset="0"/>
              </a:rPr>
              <a:t>Amphiphiles:</a:t>
            </a:r>
          </a:p>
          <a:p>
            <a:r>
              <a:rPr lang="en-GB" altLang="en-US" sz="2000" dirty="0">
                <a:latin typeface="Arial" panose="020B0604020202020204" pitchFamily="34" charset="0"/>
              </a:rPr>
              <a:t>-&gt; finite size of aggregates - microscopic phase separation</a:t>
            </a:r>
          </a:p>
          <a:p>
            <a:endParaRPr lang="en-GB" altLang="en-US" sz="2000" dirty="0">
              <a:latin typeface="Arial" panose="020B0604020202020204" pitchFamily="34" charset="0"/>
            </a:endParaRPr>
          </a:p>
          <a:p>
            <a:r>
              <a:rPr lang="en-GB" altLang="en-US" sz="2000" b="1" dirty="0">
                <a:latin typeface="Arial" panose="020B0604020202020204" pitchFamily="34" charset="0"/>
              </a:rPr>
              <a:t>				Why?</a:t>
            </a:r>
          </a:p>
          <a:p>
            <a:endParaRPr lang="en-GB" altLang="en-US" sz="2000" dirty="0">
              <a:latin typeface="Arial" panose="020B0604020202020204" pitchFamily="34" charset="0"/>
            </a:endParaRPr>
          </a:p>
          <a:p>
            <a:endParaRPr lang="en-GB" altLang="en-US" sz="2000" dirty="0">
              <a:latin typeface="Arial" panose="020B0604020202020204" pitchFamily="34" charset="0"/>
            </a:endParaRPr>
          </a:p>
          <a:p>
            <a:endParaRPr lang="en-GB" altLang="en-US" dirty="0">
              <a:latin typeface="Arial" panose="020B0604020202020204" pitchFamily="34" charset="0"/>
            </a:endParaRPr>
          </a:p>
          <a:p>
            <a:endParaRPr lang="en-GB" altLang="en-US" dirty="0">
              <a:latin typeface="Arial" panose="020B0604020202020204" pitchFamily="34" charset="0"/>
            </a:endParaRPr>
          </a:p>
        </p:txBody>
      </p:sp>
      <p:graphicFrame>
        <p:nvGraphicFramePr>
          <p:cNvPr id="168966" name="Object 6">
            <a:extLst>
              <a:ext uri="{FF2B5EF4-FFF2-40B4-BE49-F238E27FC236}">
                <a16:creationId xmlns:a16="http://schemas.microsoft.com/office/drawing/2014/main" id="{9C5A5283-622C-0046-BA61-4E190FBFC319}"/>
              </a:ext>
            </a:extLst>
          </p:cNvPr>
          <p:cNvGraphicFramePr>
            <a:graphicFrameLocks noChangeAspect="1"/>
          </p:cNvGraphicFramePr>
          <p:nvPr/>
        </p:nvGraphicFramePr>
        <p:xfrm>
          <a:off x="609600" y="1981200"/>
          <a:ext cx="2425700" cy="990600"/>
        </p:xfrm>
        <a:graphic>
          <a:graphicData uri="http://schemas.openxmlformats.org/presentationml/2006/ole">
            <mc:AlternateContent xmlns:mc="http://schemas.openxmlformats.org/markup-compatibility/2006">
              <mc:Choice xmlns:v="urn:schemas-microsoft-com:vml" Requires="v">
                <p:oleObj spid="_x0000_s22541" name="Equation" r:id="rId3" imgW="19405600" imgH="7924800" progId="Equation.3">
                  <p:embed/>
                </p:oleObj>
              </mc:Choice>
              <mc:Fallback>
                <p:oleObj name="Equation" r:id="rId3" imgW="19405600" imgH="7924800" progId="Equation.3">
                  <p:embed/>
                  <p:pic>
                    <p:nvPicPr>
                      <p:cNvPr id="168966" name="Object 6">
                        <a:extLst>
                          <a:ext uri="{FF2B5EF4-FFF2-40B4-BE49-F238E27FC236}">
                            <a16:creationId xmlns:a16="http://schemas.microsoft.com/office/drawing/2014/main" id="{9C5A5283-622C-0046-BA61-4E190FBFC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81200"/>
                        <a:ext cx="24257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39811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9ED44E6D-1268-9040-8857-7DD47B176A87}"/>
              </a:ext>
            </a:extLst>
          </p:cNvPr>
          <p:cNvSpPr>
            <a:spLocks noGrp="1" noChangeArrowheads="1"/>
          </p:cNvSpPr>
          <p:nvPr>
            <p:ph type="title"/>
          </p:nvPr>
        </p:nvSpPr>
        <p:spPr/>
        <p:txBody>
          <a:bodyPr/>
          <a:lstStyle/>
          <a:p>
            <a:r>
              <a:rPr lang="en-GB" altLang="en-US"/>
              <a:t>Macro vs. micro phase separation</a:t>
            </a:r>
          </a:p>
        </p:txBody>
      </p:sp>
      <p:sp>
        <p:nvSpPr>
          <p:cNvPr id="169987" name="Rectangle 3">
            <a:extLst>
              <a:ext uri="{FF2B5EF4-FFF2-40B4-BE49-F238E27FC236}">
                <a16:creationId xmlns:a16="http://schemas.microsoft.com/office/drawing/2014/main" id="{5CBFAEE5-34E6-4246-ACDD-3F6E13210332}"/>
              </a:ext>
            </a:extLst>
          </p:cNvPr>
          <p:cNvSpPr>
            <a:spLocks noChangeArrowheads="1"/>
          </p:cNvSpPr>
          <p:nvPr/>
        </p:nvSpPr>
        <p:spPr bwMode="auto">
          <a:xfrm>
            <a:off x="1855788" y="218598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169988" name="Text Box 4">
            <a:extLst>
              <a:ext uri="{FF2B5EF4-FFF2-40B4-BE49-F238E27FC236}">
                <a16:creationId xmlns:a16="http://schemas.microsoft.com/office/drawing/2014/main" id="{DC7532EB-0172-1140-BA9E-A5CCC4CD8B86}"/>
              </a:ext>
            </a:extLst>
          </p:cNvPr>
          <p:cNvSpPr txBox="1">
            <a:spLocks noChangeArrowheads="1"/>
          </p:cNvSpPr>
          <p:nvPr/>
        </p:nvSpPr>
        <p:spPr bwMode="auto">
          <a:xfrm>
            <a:off x="419100" y="1219200"/>
            <a:ext cx="8305800" cy="508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519113" algn="l"/>
                <a:tab pos="795338" algn="l"/>
                <a:tab pos="2624138" algn="l"/>
              </a:tabLst>
              <a:defRPr sz="2400">
                <a:solidFill>
                  <a:schemeClr val="tx1"/>
                </a:solidFill>
                <a:latin typeface="Times" pitchFamily="2" charset="0"/>
              </a:defRPr>
            </a:lvl1pPr>
            <a:lvl2pPr>
              <a:tabLst>
                <a:tab pos="519113" algn="l"/>
                <a:tab pos="795338" algn="l"/>
                <a:tab pos="2624138" algn="l"/>
              </a:tabLst>
              <a:defRPr sz="2400">
                <a:solidFill>
                  <a:schemeClr val="tx1"/>
                </a:solidFill>
                <a:latin typeface="Times" pitchFamily="2" charset="0"/>
              </a:defRPr>
            </a:lvl2pPr>
            <a:lvl3pPr>
              <a:tabLst>
                <a:tab pos="519113" algn="l"/>
                <a:tab pos="795338" algn="l"/>
                <a:tab pos="2624138" algn="l"/>
              </a:tabLst>
              <a:defRPr sz="2400">
                <a:solidFill>
                  <a:schemeClr val="tx1"/>
                </a:solidFill>
                <a:latin typeface="Times" pitchFamily="2" charset="0"/>
              </a:defRPr>
            </a:lvl3pPr>
            <a:lvl4pPr>
              <a:tabLst>
                <a:tab pos="519113" algn="l"/>
                <a:tab pos="795338" algn="l"/>
                <a:tab pos="2624138" algn="l"/>
              </a:tabLst>
              <a:defRPr sz="2400">
                <a:solidFill>
                  <a:schemeClr val="tx1"/>
                </a:solidFill>
                <a:latin typeface="Times" pitchFamily="2" charset="0"/>
              </a:defRPr>
            </a:lvl4pPr>
            <a:lvl5pPr>
              <a:tabLst>
                <a:tab pos="519113" algn="l"/>
                <a:tab pos="795338" algn="l"/>
                <a:tab pos="2624138" algn="l"/>
              </a:tabLst>
              <a:defRPr sz="2400">
                <a:solidFill>
                  <a:schemeClr val="tx1"/>
                </a:solidFill>
                <a:latin typeface="Times" pitchFamily="2" charset="0"/>
              </a:defRPr>
            </a:lvl5pPr>
            <a:lvl6pPr eaLnBrk="0" fontAlgn="base" hangingPunct="0">
              <a:spcBef>
                <a:spcPct val="0"/>
              </a:spcBef>
              <a:spcAft>
                <a:spcPct val="0"/>
              </a:spcAft>
              <a:tabLst>
                <a:tab pos="519113" algn="l"/>
                <a:tab pos="795338" algn="l"/>
                <a:tab pos="2624138" algn="l"/>
              </a:tabLst>
              <a:defRPr sz="2400">
                <a:solidFill>
                  <a:schemeClr val="tx1"/>
                </a:solidFill>
                <a:latin typeface="Times" pitchFamily="2" charset="0"/>
              </a:defRPr>
            </a:lvl6pPr>
            <a:lvl7pPr eaLnBrk="0" fontAlgn="base" hangingPunct="0">
              <a:spcBef>
                <a:spcPct val="0"/>
              </a:spcBef>
              <a:spcAft>
                <a:spcPct val="0"/>
              </a:spcAft>
              <a:tabLst>
                <a:tab pos="519113" algn="l"/>
                <a:tab pos="795338" algn="l"/>
                <a:tab pos="2624138" algn="l"/>
              </a:tabLst>
              <a:defRPr sz="2400">
                <a:solidFill>
                  <a:schemeClr val="tx1"/>
                </a:solidFill>
                <a:latin typeface="Times" pitchFamily="2" charset="0"/>
              </a:defRPr>
            </a:lvl7pPr>
            <a:lvl8pPr eaLnBrk="0" fontAlgn="base" hangingPunct="0">
              <a:spcBef>
                <a:spcPct val="0"/>
              </a:spcBef>
              <a:spcAft>
                <a:spcPct val="0"/>
              </a:spcAft>
              <a:tabLst>
                <a:tab pos="519113" algn="l"/>
                <a:tab pos="795338" algn="l"/>
                <a:tab pos="2624138" algn="l"/>
              </a:tabLst>
              <a:defRPr sz="2400">
                <a:solidFill>
                  <a:schemeClr val="tx1"/>
                </a:solidFill>
                <a:latin typeface="Times" pitchFamily="2" charset="0"/>
              </a:defRPr>
            </a:lvl8pPr>
            <a:lvl9pPr eaLnBrk="0" fontAlgn="base" hangingPunct="0">
              <a:spcBef>
                <a:spcPct val="0"/>
              </a:spcBef>
              <a:spcAft>
                <a:spcPct val="0"/>
              </a:spcAft>
              <a:tabLst>
                <a:tab pos="519113" algn="l"/>
                <a:tab pos="795338" algn="l"/>
                <a:tab pos="2624138" algn="l"/>
              </a:tabLst>
              <a:defRPr sz="2400">
                <a:solidFill>
                  <a:schemeClr val="tx1"/>
                </a:solidFill>
                <a:latin typeface="Times" pitchFamily="2" charset="0"/>
              </a:defRPr>
            </a:lvl9pPr>
          </a:lstStyle>
          <a:p>
            <a:r>
              <a:rPr lang="en-GB" altLang="en-US" sz="2000">
                <a:latin typeface="Arial" panose="020B0604020202020204" pitchFamily="34" charset="0"/>
              </a:rPr>
              <a:t>Amphiphiles:</a:t>
            </a:r>
          </a:p>
          <a:p>
            <a:r>
              <a:rPr lang="en-GB" altLang="en-US" sz="2000" i="1">
                <a:latin typeface="Arial" panose="020B0604020202020204" pitchFamily="34" charset="0"/>
              </a:rPr>
              <a:t>-&gt; </a:t>
            </a:r>
            <a:r>
              <a:rPr lang="en-GB" altLang="en-US" sz="2000">
                <a:latin typeface="Arial" panose="020B0604020202020204" pitchFamily="34" charset="0"/>
              </a:rPr>
              <a:t>micro-phase separation</a:t>
            </a:r>
            <a:endParaRPr lang="en-GB" altLang="en-US" sz="2000" i="1">
              <a:latin typeface="Arial" panose="020B0604020202020204" pitchFamily="34" charset="0"/>
            </a:endParaRPr>
          </a:p>
          <a:p>
            <a:r>
              <a:rPr lang="en-GB" altLang="en-US" sz="2000" i="1">
                <a:latin typeface="Arial" panose="020B0604020202020204" pitchFamily="34" charset="0"/>
              </a:rPr>
              <a:t>-&gt; </a:t>
            </a:r>
            <a:r>
              <a:rPr lang="en-GB" altLang="en-US" sz="2000">
                <a:latin typeface="Arial" panose="020B0604020202020204" pitchFamily="34" charset="0"/>
              </a:rPr>
              <a:t>finite size of aggregates</a:t>
            </a:r>
          </a:p>
          <a:p>
            <a:r>
              <a:rPr lang="en-GB" altLang="en-US" sz="2000">
                <a:latin typeface="Arial" panose="020B0604020202020204" pitchFamily="34" charset="0"/>
              </a:rPr>
              <a:t>-&gt; entropic considerations more important</a:t>
            </a:r>
            <a:endParaRPr lang="en-GB" altLang="en-US" sz="2000" b="1">
              <a:latin typeface="Arial" panose="020B0604020202020204" pitchFamily="34" charset="0"/>
            </a:endParaRPr>
          </a:p>
          <a:p>
            <a:endParaRPr lang="en-GB" altLang="en-US" sz="2000" b="1">
              <a:latin typeface="Arial" panose="020B0604020202020204" pitchFamily="34" charset="0"/>
            </a:endParaRPr>
          </a:p>
          <a:p>
            <a:endParaRPr lang="en-GB" altLang="en-US" sz="2000" b="1">
              <a:latin typeface="Arial" panose="020B0604020202020204" pitchFamily="34" charset="0"/>
            </a:endParaRPr>
          </a:p>
          <a:p>
            <a:endParaRPr lang="en-GB" altLang="en-US" sz="2000" b="1">
              <a:latin typeface="Arial" panose="020B0604020202020204" pitchFamily="34" charset="0"/>
            </a:endParaRPr>
          </a:p>
          <a:p>
            <a:endParaRPr lang="en-GB" altLang="en-US" sz="2000" b="1">
              <a:latin typeface="Arial" panose="020B0604020202020204" pitchFamily="34" charset="0"/>
            </a:endParaRPr>
          </a:p>
          <a:p>
            <a:r>
              <a:rPr lang="en-GB" altLang="en-US" sz="2000" b="1">
                <a:latin typeface="Arial" panose="020B0604020202020204" pitchFamily="34" charset="0"/>
              </a:rPr>
              <a:t>Why?	</a:t>
            </a:r>
            <a:r>
              <a:rPr lang="en-GB" altLang="en-US" sz="2000">
                <a:latin typeface="Arial" panose="020B0604020202020204" pitchFamily="34" charset="0"/>
              </a:rPr>
              <a:t>Balance between protecting the hydrophobic tail </a:t>
            </a:r>
          </a:p>
          <a:p>
            <a:r>
              <a:rPr lang="en-GB" altLang="en-US" sz="2000">
                <a:latin typeface="Arial" panose="020B0604020202020204" pitchFamily="34" charset="0"/>
              </a:rPr>
              <a:t>		and keeping the head in contact with the water</a:t>
            </a:r>
          </a:p>
          <a:p>
            <a:r>
              <a:rPr lang="en-GB" altLang="en-US" sz="2000">
                <a:latin typeface="Arial" panose="020B0604020202020204" pitchFamily="34" charset="0"/>
              </a:rPr>
              <a:t>		</a:t>
            </a:r>
          </a:p>
          <a:p>
            <a:r>
              <a:rPr lang="en-GB" altLang="en-US" sz="2000">
                <a:latin typeface="Arial" panose="020B0604020202020204" pitchFamily="34" charset="0"/>
              </a:rPr>
              <a:t>		associating tails vs. repulsion of head groups </a:t>
            </a:r>
            <a:endParaRPr lang="en-GB" altLang="en-US" sz="2000" b="1">
              <a:latin typeface="Arial" panose="020B0604020202020204" pitchFamily="34" charset="0"/>
            </a:endParaRPr>
          </a:p>
          <a:p>
            <a:endParaRPr lang="en-GB" altLang="en-US" sz="2000">
              <a:latin typeface="Arial" panose="020B0604020202020204" pitchFamily="34" charset="0"/>
            </a:endParaRPr>
          </a:p>
          <a:p>
            <a:endParaRPr lang="en-GB" altLang="en-US" sz="2000">
              <a:latin typeface="Arial" panose="020B0604020202020204" pitchFamily="34" charset="0"/>
            </a:endParaRPr>
          </a:p>
          <a:p>
            <a:endParaRPr lang="en-GB" altLang="en-US">
              <a:latin typeface="Arial" panose="020B0604020202020204" pitchFamily="34" charset="0"/>
            </a:endParaRPr>
          </a:p>
          <a:p>
            <a:endParaRPr lang="en-GB" altLang="en-US">
              <a:latin typeface="Arial" panose="020B0604020202020204" pitchFamily="34" charset="0"/>
            </a:endParaRPr>
          </a:p>
        </p:txBody>
      </p:sp>
      <p:grpSp>
        <p:nvGrpSpPr>
          <p:cNvPr id="169990" name="Group 6">
            <a:extLst>
              <a:ext uri="{FF2B5EF4-FFF2-40B4-BE49-F238E27FC236}">
                <a16:creationId xmlns:a16="http://schemas.microsoft.com/office/drawing/2014/main" id="{F78FD640-9FF7-7842-8FF4-3A45C8DF9C94}"/>
              </a:ext>
            </a:extLst>
          </p:cNvPr>
          <p:cNvGrpSpPr>
            <a:grpSpLocks/>
          </p:cNvGrpSpPr>
          <p:nvPr/>
        </p:nvGrpSpPr>
        <p:grpSpPr bwMode="auto">
          <a:xfrm>
            <a:off x="2133600" y="2743200"/>
            <a:ext cx="1752600" cy="266700"/>
            <a:chOff x="3888" y="1576"/>
            <a:chExt cx="1104" cy="168"/>
          </a:xfrm>
        </p:grpSpPr>
        <p:sp>
          <p:nvSpPr>
            <p:cNvPr id="169991" name="Oval 7">
              <a:extLst>
                <a:ext uri="{FF2B5EF4-FFF2-40B4-BE49-F238E27FC236}">
                  <a16:creationId xmlns:a16="http://schemas.microsoft.com/office/drawing/2014/main" id="{5F9F2876-57B3-A04E-B7D7-624A0D6E39A9}"/>
                </a:ext>
              </a:extLst>
            </p:cNvPr>
            <p:cNvSpPr>
              <a:spLocks noChangeArrowheads="1"/>
            </p:cNvSpPr>
            <p:nvPr/>
          </p:nvSpPr>
          <p:spPr bwMode="auto">
            <a:xfrm>
              <a:off x="3888" y="1600"/>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992" name="Freeform 8">
              <a:extLst>
                <a:ext uri="{FF2B5EF4-FFF2-40B4-BE49-F238E27FC236}">
                  <a16:creationId xmlns:a16="http://schemas.microsoft.com/office/drawing/2014/main" id="{39812AD6-1E11-5F47-A395-BC5A18B279D9}"/>
                </a:ext>
              </a:extLst>
            </p:cNvPr>
            <p:cNvSpPr>
              <a:spLocks/>
            </p:cNvSpPr>
            <p:nvPr/>
          </p:nvSpPr>
          <p:spPr bwMode="auto">
            <a:xfrm>
              <a:off x="4032" y="1576"/>
              <a:ext cx="960" cy="104"/>
            </a:xfrm>
            <a:custGeom>
              <a:avLst/>
              <a:gdLst>
                <a:gd name="T0" fmla="*/ 0 w 960"/>
                <a:gd name="T1" fmla="*/ 104 h 104"/>
                <a:gd name="T2" fmla="*/ 144 w 960"/>
                <a:gd name="T3" fmla="*/ 8 h 104"/>
                <a:gd name="T4" fmla="*/ 336 w 960"/>
                <a:gd name="T5" fmla="*/ 104 h 104"/>
                <a:gd name="T6" fmla="*/ 480 w 960"/>
                <a:gd name="T7" fmla="*/ 8 h 104"/>
                <a:gd name="T8" fmla="*/ 672 w 960"/>
                <a:gd name="T9" fmla="*/ 104 h 104"/>
                <a:gd name="T10" fmla="*/ 816 w 960"/>
                <a:gd name="T11" fmla="*/ 8 h 104"/>
                <a:gd name="T12" fmla="*/ 960 w 960"/>
                <a:gd name="T13" fmla="*/ 56 h 104"/>
              </a:gdLst>
              <a:ahLst/>
              <a:cxnLst>
                <a:cxn ang="0">
                  <a:pos x="T0" y="T1"/>
                </a:cxn>
                <a:cxn ang="0">
                  <a:pos x="T2" y="T3"/>
                </a:cxn>
                <a:cxn ang="0">
                  <a:pos x="T4" y="T5"/>
                </a:cxn>
                <a:cxn ang="0">
                  <a:pos x="T6" y="T7"/>
                </a:cxn>
                <a:cxn ang="0">
                  <a:pos x="T8" y="T9"/>
                </a:cxn>
                <a:cxn ang="0">
                  <a:pos x="T10" y="T11"/>
                </a:cxn>
                <a:cxn ang="0">
                  <a:pos x="T12" y="T13"/>
                </a:cxn>
              </a:cxnLst>
              <a:rect l="0" t="0" r="r" b="b"/>
              <a:pathLst>
                <a:path w="960" h="104">
                  <a:moveTo>
                    <a:pt x="0" y="104"/>
                  </a:moveTo>
                  <a:cubicBezTo>
                    <a:pt x="44" y="56"/>
                    <a:pt x="88" y="8"/>
                    <a:pt x="144" y="8"/>
                  </a:cubicBezTo>
                  <a:cubicBezTo>
                    <a:pt x="200" y="8"/>
                    <a:pt x="280" y="104"/>
                    <a:pt x="336" y="104"/>
                  </a:cubicBezTo>
                  <a:cubicBezTo>
                    <a:pt x="392" y="104"/>
                    <a:pt x="424" y="8"/>
                    <a:pt x="480" y="8"/>
                  </a:cubicBezTo>
                  <a:cubicBezTo>
                    <a:pt x="536" y="8"/>
                    <a:pt x="616" y="104"/>
                    <a:pt x="672" y="104"/>
                  </a:cubicBezTo>
                  <a:cubicBezTo>
                    <a:pt x="728" y="104"/>
                    <a:pt x="768" y="16"/>
                    <a:pt x="816" y="8"/>
                  </a:cubicBezTo>
                  <a:cubicBezTo>
                    <a:pt x="864" y="0"/>
                    <a:pt x="936" y="48"/>
                    <a:pt x="960" y="5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69993" name="Picture 9" descr="&#10;fig9.3.jpg                                                     00397EDBMacintosh HD                   BC87EF9C:">
            <a:extLst>
              <a:ext uri="{FF2B5EF4-FFF2-40B4-BE49-F238E27FC236}">
                <a16:creationId xmlns:a16="http://schemas.microsoft.com/office/drawing/2014/main" id="{DE0C0220-D375-7D4B-BE6A-1D1E78047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066800"/>
            <a:ext cx="1962150" cy="556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999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D58C16FB-B9E1-7C40-8AF7-D74A73058746}"/>
              </a:ext>
            </a:extLst>
          </p:cNvPr>
          <p:cNvSpPr>
            <a:spLocks noGrp="1" noChangeArrowheads="1"/>
          </p:cNvSpPr>
          <p:nvPr>
            <p:ph type="title"/>
          </p:nvPr>
        </p:nvSpPr>
        <p:spPr/>
        <p:txBody>
          <a:bodyPr/>
          <a:lstStyle/>
          <a:p>
            <a:r>
              <a:rPr lang="en-GB" altLang="en-US"/>
              <a:t>Cylindrical micelles</a:t>
            </a:r>
          </a:p>
        </p:txBody>
      </p:sp>
      <p:sp>
        <p:nvSpPr>
          <p:cNvPr id="157700" name="Rectangle 4">
            <a:extLst>
              <a:ext uri="{FF2B5EF4-FFF2-40B4-BE49-F238E27FC236}">
                <a16:creationId xmlns:a16="http://schemas.microsoft.com/office/drawing/2014/main" id="{567F3CEA-2A42-8948-B409-3CEFCD8B420D}"/>
              </a:ext>
            </a:extLst>
          </p:cNvPr>
          <p:cNvSpPr>
            <a:spLocks noChangeArrowheads="1"/>
          </p:cNvSpPr>
          <p:nvPr/>
        </p:nvSpPr>
        <p:spPr bwMode="auto">
          <a:xfrm>
            <a:off x="304800" y="1371600"/>
            <a:ext cx="556260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a:latin typeface="Arial" panose="020B0604020202020204" pitchFamily="34" charset="0"/>
              </a:rPr>
              <a:t>Spheres formed when:</a:t>
            </a:r>
          </a:p>
          <a:p>
            <a:pPr>
              <a:buFont typeface="Times" pitchFamily="2" charset="0"/>
              <a:buNone/>
            </a:pPr>
            <a:r>
              <a:rPr lang="en-GB" altLang="en-US" i="1">
                <a:latin typeface="Arial" panose="020B0604020202020204" pitchFamily="34" charset="0"/>
              </a:rPr>
              <a:t>1/3&lt;v/l</a:t>
            </a:r>
            <a:r>
              <a:rPr lang="en-GB" altLang="en-US" i="1" baseline="-25000">
                <a:latin typeface="Arial" panose="020B0604020202020204" pitchFamily="34" charset="0"/>
              </a:rPr>
              <a:t>c</a:t>
            </a:r>
            <a:r>
              <a:rPr lang="en-GB" altLang="en-US" i="1">
                <a:latin typeface="Arial" panose="020B0604020202020204" pitchFamily="34" charset="0"/>
              </a:rPr>
              <a:t>a</a:t>
            </a:r>
            <a:r>
              <a:rPr lang="en-GB" altLang="en-US" i="1" baseline="-25000">
                <a:latin typeface="Arial" panose="020B0604020202020204" pitchFamily="34" charset="0"/>
              </a:rPr>
              <a:t>0</a:t>
            </a:r>
            <a:r>
              <a:rPr lang="en-GB" altLang="en-US" baseline="-25000">
                <a:latin typeface="Arial" panose="020B0604020202020204" pitchFamily="34" charset="0"/>
              </a:rPr>
              <a:t> </a:t>
            </a:r>
            <a:r>
              <a:rPr lang="en-GB" altLang="en-US">
                <a:latin typeface="Arial" panose="020B0604020202020204" pitchFamily="34" charset="0"/>
              </a:rPr>
              <a:t>≤ </a:t>
            </a:r>
            <a:r>
              <a:rPr lang="en-GB" altLang="en-US" i="1">
                <a:latin typeface="Arial" panose="020B0604020202020204" pitchFamily="34" charset="0"/>
              </a:rPr>
              <a:t>1/2</a:t>
            </a:r>
          </a:p>
          <a:p>
            <a:pPr>
              <a:buFont typeface="Times" pitchFamily="2" charset="0"/>
              <a:buNone/>
            </a:pPr>
            <a:endParaRPr lang="en-GB" altLang="en-US" i="1">
              <a:latin typeface="Arial" panose="020B0604020202020204" pitchFamily="34" charset="0"/>
            </a:endParaRPr>
          </a:p>
          <a:p>
            <a:pPr>
              <a:buFont typeface="Times" pitchFamily="2" charset="0"/>
              <a:buNone/>
            </a:pPr>
            <a:r>
              <a:rPr lang="en-GB" altLang="en-US">
                <a:latin typeface="Arial" panose="020B0604020202020204" pitchFamily="34" charset="0"/>
              </a:rPr>
              <a:t>Size of micelles finite but</a:t>
            </a:r>
          </a:p>
          <a:p>
            <a:pPr>
              <a:buFont typeface="Times" pitchFamily="2" charset="0"/>
              <a:buNone/>
            </a:pPr>
            <a:r>
              <a:rPr lang="en-GB" altLang="en-US" i="1">
                <a:latin typeface="Symbol" pitchFamily="2" charset="2"/>
              </a:rPr>
              <a:t>e</a:t>
            </a:r>
            <a:r>
              <a:rPr lang="en-GB" altLang="en-US" i="1" baseline="-25000">
                <a:latin typeface="Arial" panose="020B0604020202020204" pitchFamily="34" charset="0"/>
              </a:rPr>
              <a:t>N</a:t>
            </a:r>
            <a:r>
              <a:rPr lang="en-GB" altLang="en-US">
                <a:latin typeface="Arial" panose="020B0604020202020204" pitchFamily="34" charset="0"/>
              </a:rPr>
              <a:t> has a no minimum - </a:t>
            </a:r>
          </a:p>
          <a:p>
            <a:pPr>
              <a:buFont typeface="Times" pitchFamily="2" charset="0"/>
              <a:buNone/>
            </a:pPr>
            <a:r>
              <a:rPr lang="en-GB" altLang="en-US">
                <a:latin typeface="Arial" panose="020B0604020202020204" pitchFamily="34" charset="0"/>
              </a:rPr>
              <a:t>energy of a molecule in the </a:t>
            </a:r>
          </a:p>
          <a:p>
            <a:pPr>
              <a:buFont typeface="Times" pitchFamily="2" charset="0"/>
              <a:buNone/>
            </a:pPr>
            <a:r>
              <a:rPr lang="en-GB" altLang="en-US">
                <a:latin typeface="Arial" panose="020B0604020202020204" pitchFamily="34" charset="0"/>
              </a:rPr>
              <a:t>cylinder is independent of </a:t>
            </a:r>
          </a:p>
          <a:p>
            <a:pPr>
              <a:buFont typeface="Times" pitchFamily="2" charset="0"/>
              <a:buNone/>
            </a:pPr>
            <a:r>
              <a:rPr lang="en-GB" altLang="en-US">
                <a:latin typeface="Arial" panose="020B0604020202020204" pitchFamily="34" charset="0"/>
              </a:rPr>
              <a:t>the size -&gt; only </a:t>
            </a:r>
            <a:r>
              <a:rPr lang="en-GB" altLang="en-US" i="1">
                <a:latin typeface="Arial" panose="020B0604020202020204" pitchFamily="34" charset="0"/>
              </a:rPr>
              <a:t>2∆E</a:t>
            </a:r>
            <a:r>
              <a:rPr lang="en-GB" altLang="en-US" i="1" baseline="-25000">
                <a:latin typeface="Arial" panose="020B0604020202020204" pitchFamily="34" charset="0"/>
              </a:rPr>
              <a:t>end</a:t>
            </a:r>
          </a:p>
          <a:p>
            <a:pPr>
              <a:buFont typeface="Times" pitchFamily="2" charset="0"/>
              <a:buNone/>
            </a:pPr>
            <a:endParaRPr lang="en-GB" altLang="en-US" i="1" baseline="-25000">
              <a:latin typeface="Arial" panose="020B0604020202020204" pitchFamily="34" charset="0"/>
            </a:endParaRPr>
          </a:p>
          <a:p>
            <a:pPr>
              <a:buFont typeface="Times" pitchFamily="2" charset="0"/>
              <a:buNone/>
            </a:pPr>
            <a:endParaRPr lang="en-GB" altLang="en-US" i="1" baseline="-25000">
              <a:latin typeface="Arial" panose="020B0604020202020204" pitchFamily="34" charset="0"/>
            </a:endParaRPr>
          </a:p>
          <a:p>
            <a:pPr>
              <a:buFont typeface="Times" pitchFamily="2" charset="0"/>
              <a:buNone/>
            </a:pPr>
            <a:endParaRPr lang="en-GB" altLang="en-US" i="1" baseline="-25000">
              <a:latin typeface="Arial" panose="020B0604020202020204" pitchFamily="34" charset="0"/>
            </a:endParaRPr>
          </a:p>
          <a:p>
            <a:pPr>
              <a:buFont typeface="Times" pitchFamily="2" charset="0"/>
              <a:buNone/>
            </a:pPr>
            <a:endParaRPr lang="en-GB" altLang="en-US" i="1" baseline="-25000">
              <a:latin typeface="Arial" panose="020B0604020202020204" pitchFamily="34" charset="0"/>
            </a:endParaRPr>
          </a:p>
          <a:p>
            <a:pPr>
              <a:buFont typeface="Times" pitchFamily="2" charset="0"/>
              <a:buNone/>
            </a:pPr>
            <a:r>
              <a:rPr lang="en-GB" altLang="en-US" i="1">
                <a:latin typeface="Arial" panose="020B0604020202020204" pitchFamily="34" charset="0"/>
              </a:rPr>
              <a:t>-&gt; </a:t>
            </a:r>
            <a:r>
              <a:rPr lang="en-GB" altLang="en-US">
                <a:latin typeface="Arial" panose="020B0604020202020204" pitchFamily="34" charset="0"/>
              </a:rPr>
              <a:t>forming larger micelles leads to energy gain, but a loss in entropy</a:t>
            </a:r>
            <a:endParaRPr lang="en-GB" altLang="en-US" i="1" baseline="-25000">
              <a:latin typeface="Arial" panose="020B0604020202020204" pitchFamily="34" charset="0"/>
            </a:endParaRPr>
          </a:p>
          <a:p>
            <a:pPr>
              <a:buFont typeface="Times" pitchFamily="2" charset="0"/>
              <a:buNone/>
            </a:pPr>
            <a:endParaRPr lang="en-GB" altLang="en-US" i="1">
              <a:latin typeface="Arial" panose="020B0604020202020204" pitchFamily="34" charset="0"/>
            </a:endParaRPr>
          </a:p>
        </p:txBody>
      </p:sp>
      <p:pic>
        <p:nvPicPr>
          <p:cNvPr id="157701" name="Picture 5" descr="fig5.11.jpg                                                    00397EDBMacintosh HD                   BC87EF9C:">
            <a:extLst>
              <a:ext uri="{FF2B5EF4-FFF2-40B4-BE49-F238E27FC236}">
                <a16:creationId xmlns:a16="http://schemas.microsoft.com/office/drawing/2014/main" id="{56212AD1-F602-DB40-A397-F6468E3E8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0020"/>
          <a:stretch>
            <a:fillRect/>
          </a:stretch>
        </p:blipFill>
        <p:spPr bwMode="auto">
          <a:xfrm>
            <a:off x="3714750" y="2245265"/>
            <a:ext cx="5219700"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57703" name="Picture 7" descr="&#10;fig5.4.jpg                                                     00397EDBMacintosh HD                   BC87EF9C:">
            <a:extLst>
              <a:ext uri="{FF2B5EF4-FFF2-40B4-BE49-F238E27FC236}">
                <a16:creationId xmlns:a16="http://schemas.microsoft.com/office/drawing/2014/main" id="{9A2CC129-0AD2-234D-BB81-C20391C5C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353" r="45486" b="38506"/>
          <a:stretch>
            <a:fillRect/>
          </a:stretch>
        </p:blipFill>
        <p:spPr bwMode="auto">
          <a:xfrm>
            <a:off x="4584573" y="939338"/>
            <a:ext cx="1371600" cy="1371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7704" name="Object 8">
            <a:extLst>
              <a:ext uri="{FF2B5EF4-FFF2-40B4-BE49-F238E27FC236}">
                <a16:creationId xmlns:a16="http://schemas.microsoft.com/office/drawing/2014/main" id="{85004599-F218-4D4F-B361-75E4EB8A73B1}"/>
              </a:ext>
            </a:extLst>
          </p:cNvPr>
          <p:cNvGraphicFramePr>
            <a:graphicFrameLocks noChangeAspect="1"/>
          </p:cNvGraphicFramePr>
          <p:nvPr>
            <p:extLst>
              <p:ext uri="{D42A27DB-BD31-4B8C-83A1-F6EECF244321}">
                <p14:modId xmlns:p14="http://schemas.microsoft.com/office/powerpoint/2010/main" val="2166438827"/>
              </p:ext>
            </p:extLst>
          </p:nvPr>
        </p:nvGraphicFramePr>
        <p:xfrm>
          <a:off x="576072" y="5321808"/>
          <a:ext cx="3746500" cy="431800"/>
        </p:xfrm>
        <a:graphic>
          <a:graphicData uri="http://schemas.openxmlformats.org/presentationml/2006/ole">
            <mc:AlternateContent xmlns:mc="http://schemas.openxmlformats.org/markup-compatibility/2006">
              <mc:Choice xmlns:v="urn:schemas-microsoft-com:vml" Requires="v">
                <p:oleObj spid="_x0000_s31757" name="Equation" r:id="rId5" imgW="22479000" imgH="2590800" progId="Equation.3">
                  <p:embed/>
                </p:oleObj>
              </mc:Choice>
              <mc:Fallback>
                <p:oleObj name="Equation" r:id="rId5" imgW="22479000" imgH="2590800" progId="Equation.3">
                  <p:embed/>
                  <p:pic>
                    <p:nvPicPr>
                      <p:cNvPr id="157704" name="Object 8">
                        <a:extLst>
                          <a:ext uri="{FF2B5EF4-FFF2-40B4-BE49-F238E27FC236}">
                            <a16:creationId xmlns:a16="http://schemas.microsoft.com/office/drawing/2014/main" id="{85004599-F218-4D4F-B361-75E4EB8A7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072" y="5321808"/>
                        <a:ext cx="374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64655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9D48-372A-9E4D-8BCC-722EBBF2CDFA}"/>
              </a:ext>
            </a:extLst>
          </p:cNvPr>
          <p:cNvSpPr>
            <a:spLocks noGrp="1"/>
          </p:cNvSpPr>
          <p:nvPr>
            <p:ph type="title"/>
          </p:nvPr>
        </p:nvSpPr>
        <p:spPr>
          <a:xfrm>
            <a:off x="428625" y="2948781"/>
            <a:ext cx="8229600" cy="1143000"/>
          </a:xfrm>
        </p:spPr>
        <p:txBody>
          <a:bodyPr>
            <a:normAutofit/>
          </a:bodyPr>
          <a:lstStyle/>
          <a:p>
            <a:r>
              <a:rPr lang="en-US" sz="6000" dirty="0"/>
              <a:t>Bi-layers</a:t>
            </a:r>
          </a:p>
        </p:txBody>
      </p:sp>
    </p:spTree>
    <p:extLst>
      <p:ext uri="{BB962C8B-B14F-4D97-AF65-F5344CB8AC3E}">
        <p14:creationId xmlns:p14="http://schemas.microsoft.com/office/powerpoint/2010/main" val="4068366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66" name="Picture 14" descr="&#13;fig5cover.jpg                                                  00397EDBMacintosh HD                   BC87EF9C:">
            <a:extLst>
              <a:ext uri="{FF2B5EF4-FFF2-40B4-BE49-F238E27FC236}">
                <a16:creationId xmlns:a16="http://schemas.microsoft.com/office/drawing/2014/main" id="{EB6232AD-638B-5944-AE46-47F7A40BF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65" t="40028" r="61324" b="5124"/>
          <a:stretch>
            <a:fillRect/>
          </a:stretch>
        </p:blipFill>
        <p:spPr bwMode="auto">
          <a:xfrm>
            <a:off x="6248400" y="3810000"/>
            <a:ext cx="1773238" cy="2438400"/>
          </a:xfrm>
          <a:prstGeom prst="rect">
            <a:avLst/>
          </a:prstGeom>
          <a:noFill/>
          <a:extLst>
            <a:ext uri="{909E8E84-426E-40DD-AFC4-6F175D3DCCD1}">
              <a14:hiddenFill xmlns:a14="http://schemas.microsoft.com/office/drawing/2010/main">
                <a:solidFill>
                  <a:srgbClr val="FFFFFF"/>
                </a:solidFill>
              </a14:hiddenFill>
            </a:ext>
          </a:extLst>
        </p:spPr>
      </p:pic>
      <p:sp>
        <p:nvSpPr>
          <p:cNvPr id="177154" name="Rectangle 2">
            <a:extLst>
              <a:ext uri="{FF2B5EF4-FFF2-40B4-BE49-F238E27FC236}">
                <a16:creationId xmlns:a16="http://schemas.microsoft.com/office/drawing/2014/main" id="{BAB756F4-D55D-544A-9706-0E171C17D1B4}"/>
              </a:ext>
            </a:extLst>
          </p:cNvPr>
          <p:cNvSpPr>
            <a:spLocks noGrp="1" noChangeArrowheads="1"/>
          </p:cNvSpPr>
          <p:nvPr>
            <p:ph type="title"/>
          </p:nvPr>
        </p:nvSpPr>
        <p:spPr/>
        <p:txBody>
          <a:bodyPr/>
          <a:lstStyle/>
          <a:p>
            <a:r>
              <a:rPr lang="en-GB" altLang="en-US"/>
              <a:t>Bilayers</a:t>
            </a:r>
          </a:p>
        </p:txBody>
      </p:sp>
      <p:sp>
        <p:nvSpPr>
          <p:cNvPr id="177156" name="Rectangle 4">
            <a:extLst>
              <a:ext uri="{FF2B5EF4-FFF2-40B4-BE49-F238E27FC236}">
                <a16:creationId xmlns:a16="http://schemas.microsoft.com/office/drawing/2014/main" id="{9CE08121-6BCB-114E-8B60-90404298F36D}"/>
              </a:ext>
            </a:extLst>
          </p:cNvPr>
          <p:cNvSpPr>
            <a:spLocks noChangeArrowheads="1"/>
          </p:cNvSpPr>
          <p:nvPr/>
        </p:nvSpPr>
        <p:spPr bwMode="auto">
          <a:xfrm>
            <a:off x="609600" y="1371600"/>
            <a:ext cx="5202238"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Times" pitchFamily="2" charset="0"/>
              <a:buNone/>
            </a:pPr>
            <a:r>
              <a:rPr lang="en-GB" altLang="en-US">
                <a:latin typeface="Arial" panose="020B0604020202020204" pitchFamily="34" charset="0"/>
              </a:rPr>
              <a:t>Bilayers formed when:</a:t>
            </a:r>
            <a:endParaRPr lang="en-GB" altLang="en-US" i="1">
              <a:latin typeface="Arial" panose="020B0604020202020204" pitchFamily="34" charset="0"/>
            </a:endParaRPr>
          </a:p>
          <a:p>
            <a:pPr>
              <a:buFont typeface="Times" pitchFamily="2" charset="0"/>
              <a:buNone/>
            </a:pPr>
            <a:r>
              <a:rPr lang="en-GB" altLang="en-US" i="1">
                <a:latin typeface="Arial" panose="020B0604020202020204" pitchFamily="34" charset="0"/>
              </a:rPr>
              <a:t>v/l</a:t>
            </a:r>
            <a:r>
              <a:rPr lang="en-GB" altLang="en-US" i="1" baseline="-25000">
                <a:latin typeface="Arial" panose="020B0604020202020204" pitchFamily="34" charset="0"/>
              </a:rPr>
              <a:t>c</a:t>
            </a:r>
            <a:r>
              <a:rPr lang="en-GB" altLang="en-US" i="1">
                <a:latin typeface="Arial" panose="020B0604020202020204" pitchFamily="34" charset="0"/>
              </a:rPr>
              <a:t>a</a:t>
            </a:r>
            <a:r>
              <a:rPr lang="en-GB" altLang="en-US" i="1" baseline="-25000">
                <a:latin typeface="Arial" panose="020B0604020202020204" pitchFamily="34" charset="0"/>
              </a:rPr>
              <a:t>0</a:t>
            </a:r>
            <a:r>
              <a:rPr lang="en-GB" altLang="en-US" baseline="-25000">
                <a:latin typeface="Arial" panose="020B0604020202020204" pitchFamily="34" charset="0"/>
              </a:rPr>
              <a:t> </a:t>
            </a:r>
            <a:r>
              <a:rPr lang="en-GB" altLang="en-US">
                <a:latin typeface="Arial" panose="020B0604020202020204" pitchFamily="34" charset="0"/>
              </a:rPr>
              <a:t>&gt; </a:t>
            </a:r>
            <a:r>
              <a:rPr lang="en-GB" altLang="en-US" i="1">
                <a:latin typeface="Arial" panose="020B0604020202020204" pitchFamily="34" charset="0"/>
              </a:rPr>
              <a:t>1/2</a:t>
            </a:r>
          </a:p>
          <a:p>
            <a:pPr>
              <a:buFont typeface="Times" pitchFamily="2" charset="0"/>
              <a:buNone/>
            </a:pPr>
            <a:endParaRPr lang="en-GB" altLang="en-US" i="1">
              <a:latin typeface="Arial" panose="020B0604020202020204" pitchFamily="34" charset="0"/>
            </a:endParaRPr>
          </a:p>
          <a:p>
            <a:pPr>
              <a:buFont typeface="Times" pitchFamily="2" charset="0"/>
              <a:buNone/>
            </a:pPr>
            <a:r>
              <a:rPr lang="en-GB" altLang="en-US" i="1">
                <a:latin typeface="Arial" panose="020B0604020202020204" pitchFamily="34" charset="0"/>
              </a:rPr>
              <a:t>∆E</a:t>
            </a:r>
            <a:r>
              <a:rPr lang="en-GB" altLang="en-US" i="1" baseline="-25000">
                <a:latin typeface="Arial" panose="020B0604020202020204" pitchFamily="34" charset="0"/>
              </a:rPr>
              <a:t>edge</a:t>
            </a:r>
            <a:r>
              <a:rPr lang="en-GB" altLang="en-US" i="1">
                <a:latin typeface="Arial" panose="020B0604020202020204" pitchFamily="34" charset="0"/>
              </a:rPr>
              <a:t>(A) </a:t>
            </a:r>
            <a:r>
              <a:rPr lang="en-GB" altLang="en-US" i="1">
                <a:latin typeface="Arial" panose="020B0604020202020204" pitchFamily="34" charset="0"/>
                <a:sym typeface="Symbol" pitchFamily="2" charset="2"/>
              </a:rPr>
              <a:t> A</a:t>
            </a:r>
            <a:r>
              <a:rPr lang="en-GB" altLang="en-US" i="1" baseline="30000">
                <a:latin typeface="Arial" panose="020B0604020202020204" pitchFamily="34" charset="0"/>
                <a:sym typeface="Symbol" pitchFamily="2" charset="2"/>
              </a:rPr>
              <a:t>1/2 </a:t>
            </a:r>
            <a:r>
              <a:rPr lang="en-GB" altLang="en-US" i="1">
                <a:latin typeface="Arial" panose="020B0604020202020204" pitchFamily="34" charset="0"/>
                <a:sym typeface="Symbol" pitchFamily="2" charset="2"/>
              </a:rPr>
              <a:t> (A - area of a layer)</a:t>
            </a:r>
            <a:endParaRPr lang="en-GB" altLang="en-US" i="1" baseline="30000">
              <a:latin typeface="Arial" panose="020B0604020202020204" pitchFamily="34" charset="0"/>
              <a:sym typeface="Symbol" pitchFamily="2" charset="2"/>
            </a:endParaRPr>
          </a:p>
          <a:p>
            <a:pPr>
              <a:buFont typeface="Times" pitchFamily="2" charset="0"/>
              <a:buNone/>
            </a:pPr>
            <a:r>
              <a:rPr lang="en-GB" altLang="en-US">
                <a:latin typeface="Arial" panose="020B0604020202020204" pitchFamily="34" charset="0"/>
                <a:sym typeface="Symbol" pitchFamily="2" charset="2"/>
              </a:rPr>
              <a:t>dependent on the size of the bilayer</a:t>
            </a:r>
          </a:p>
          <a:p>
            <a:pPr>
              <a:buFont typeface="Times" pitchFamily="2" charset="0"/>
              <a:buNone/>
            </a:pPr>
            <a:r>
              <a:rPr lang="en-GB" altLang="en-US">
                <a:latin typeface="Arial" panose="020B0604020202020204" pitchFamily="34" charset="0"/>
                <a:sym typeface="Symbol" pitchFamily="2" charset="2"/>
              </a:rPr>
              <a:t>-&gt; formation of infinite layers</a:t>
            </a:r>
          </a:p>
          <a:p>
            <a:pPr>
              <a:buFont typeface="Times" pitchFamily="2" charset="0"/>
              <a:buNone/>
            </a:pPr>
            <a:endParaRPr lang="en-GB" altLang="en-US">
              <a:latin typeface="Arial" panose="020B0604020202020204" pitchFamily="34" charset="0"/>
              <a:sym typeface="Symbol" pitchFamily="2" charset="2"/>
            </a:endParaRPr>
          </a:p>
          <a:p>
            <a:pPr>
              <a:buFont typeface="Times" pitchFamily="2" charset="0"/>
              <a:buNone/>
            </a:pPr>
            <a:r>
              <a:rPr lang="en-GB" altLang="en-US">
                <a:latin typeface="Arial" panose="020B0604020202020204" pitchFamily="34" charset="0"/>
                <a:sym typeface="Symbol" pitchFamily="2" charset="2"/>
              </a:rPr>
              <a:t>Vesicles - closed surface by a bilayer</a:t>
            </a:r>
          </a:p>
          <a:p>
            <a:pPr>
              <a:buFont typeface="Times" pitchFamily="2" charset="0"/>
              <a:buNone/>
            </a:pPr>
            <a:r>
              <a:rPr lang="en-GB" altLang="en-US">
                <a:latin typeface="Arial" panose="020B0604020202020204" pitchFamily="34" charset="0"/>
                <a:sym typeface="Symbol" pitchFamily="2" charset="2"/>
              </a:rPr>
              <a:t>-&gt; model for cell membranes</a:t>
            </a:r>
          </a:p>
          <a:p>
            <a:pPr>
              <a:buFont typeface="Times" pitchFamily="2" charset="0"/>
              <a:buNone/>
            </a:pPr>
            <a:r>
              <a:rPr lang="en-GB" altLang="en-US">
                <a:latin typeface="Arial" panose="020B0604020202020204" pitchFamily="34" charset="0"/>
                <a:sym typeface="Symbol" pitchFamily="2" charset="2"/>
              </a:rPr>
              <a:t>-&gt; drug delivery systems</a:t>
            </a:r>
          </a:p>
          <a:p>
            <a:pPr>
              <a:buFont typeface="Times" pitchFamily="2" charset="0"/>
              <a:buNone/>
            </a:pPr>
            <a:r>
              <a:rPr lang="en-GB" altLang="en-US">
                <a:latin typeface="Arial" panose="020B0604020202020204" pitchFamily="34" charset="0"/>
                <a:sym typeface="Symbol" pitchFamily="2" charset="2"/>
              </a:rPr>
              <a:t>-&gt; colloidal behaviour</a:t>
            </a:r>
            <a:endParaRPr lang="en-GB" altLang="en-US" i="1">
              <a:latin typeface="Arial" panose="020B0604020202020204" pitchFamily="34" charset="0"/>
            </a:endParaRPr>
          </a:p>
          <a:p>
            <a:pPr>
              <a:buFont typeface="Times" pitchFamily="2" charset="0"/>
              <a:buNone/>
            </a:pPr>
            <a:endParaRPr lang="en-GB" altLang="en-US" i="1">
              <a:latin typeface="Arial" panose="020B0604020202020204" pitchFamily="34" charset="0"/>
            </a:endParaRPr>
          </a:p>
          <a:p>
            <a:pPr>
              <a:buFont typeface="Times" pitchFamily="2" charset="0"/>
              <a:buNone/>
            </a:pPr>
            <a:endParaRPr lang="en-GB" altLang="en-US" i="1">
              <a:latin typeface="Arial" panose="020B0604020202020204" pitchFamily="34" charset="0"/>
            </a:endParaRPr>
          </a:p>
        </p:txBody>
      </p:sp>
      <p:pic>
        <p:nvPicPr>
          <p:cNvPr id="177157" name="Picture 5" descr="&#10;fig5.4.jpg                                                     00397EDBMacintosh HD                   BC87EF9C:">
            <a:extLst>
              <a:ext uri="{FF2B5EF4-FFF2-40B4-BE49-F238E27FC236}">
                <a16:creationId xmlns:a16="http://schemas.microsoft.com/office/drawing/2014/main" id="{35D398BF-2FBA-1843-8403-ABE29FD35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5911" r="-2037" b="28256"/>
          <a:stretch>
            <a:fillRect/>
          </a:stretch>
        </p:blipFill>
        <p:spPr bwMode="auto">
          <a:xfrm>
            <a:off x="6096000" y="1143000"/>
            <a:ext cx="2514600" cy="1600200"/>
          </a:xfrm>
          <a:prstGeom prst="rect">
            <a:avLst/>
          </a:prstGeom>
          <a:noFill/>
          <a:extLst>
            <a:ext uri="{909E8E84-426E-40DD-AFC4-6F175D3DCCD1}">
              <a14:hiddenFill xmlns:a14="http://schemas.microsoft.com/office/drawing/2010/main">
                <a:solidFill>
                  <a:srgbClr val="FFFFFF"/>
                </a:solidFill>
              </a14:hiddenFill>
            </a:ext>
          </a:extLst>
        </p:spPr>
      </p:pic>
      <p:sp>
        <p:nvSpPr>
          <p:cNvPr id="177168" name="Rectangle 16">
            <a:extLst>
              <a:ext uri="{FF2B5EF4-FFF2-40B4-BE49-F238E27FC236}">
                <a16:creationId xmlns:a16="http://schemas.microsoft.com/office/drawing/2014/main" id="{5F4E1FB3-F5D2-864B-A8B9-67C225DFEC52}"/>
              </a:ext>
            </a:extLst>
          </p:cNvPr>
          <p:cNvSpPr>
            <a:spLocks noChangeArrowheads="1"/>
          </p:cNvSpPr>
          <p:nvPr/>
        </p:nvSpPr>
        <p:spPr bwMode="auto">
          <a:xfrm>
            <a:off x="3565525" y="58594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Tree>
    <p:extLst>
      <p:ext uri="{BB962C8B-B14F-4D97-AF65-F5344CB8AC3E}">
        <p14:creationId xmlns:p14="http://schemas.microsoft.com/office/powerpoint/2010/main" val="1237641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405" name="Picture 13" descr="fig10.11.jpg                                                   00397EDBMacintosh HD                   BC87EF9C:">
            <a:extLst>
              <a:ext uri="{FF2B5EF4-FFF2-40B4-BE49-F238E27FC236}">
                <a16:creationId xmlns:a16="http://schemas.microsoft.com/office/drawing/2014/main" id="{CFBE1A14-CA57-6C4D-8AE0-C735EDD8D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29000"/>
            <a:ext cx="6035675" cy="2401888"/>
          </a:xfrm>
          <a:prstGeom prst="rect">
            <a:avLst/>
          </a:prstGeom>
          <a:noFill/>
          <a:extLst>
            <a:ext uri="{909E8E84-426E-40DD-AFC4-6F175D3DCCD1}">
              <a14:hiddenFill xmlns:a14="http://schemas.microsoft.com/office/drawing/2010/main">
                <a:solidFill>
                  <a:srgbClr val="FFFFFF"/>
                </a:solidFill>
              </a14:hiddenFill>
            </a:ext>
          </a:extLst>
        </p:spPr>
      </p:pic>
      <p:sp>
        <p:nvSpPr>
          <p:cNvPr id="187395" name="Rectangle 3">
            <a:extLst>
              <a:ext uri="{FF2B5EF4-FFF2-40B4-BE49-F238E27FC236}">
                <a16:creationId xmlns:a16="http://schemas.microsoft.com/office/drawing/2014/main" id="{A0ACCEDA-7410-4D4B-BD83-22FF7B918719}"/>
              </a:ext>
            </a:extLst>
          </p:cNvPr>
          <p:cNvSpPr>
            <a:spLocks noGrp="1" noChangeArrowheads="1"/>
          </p:cNvSpPr>
          <p:nvPr>
            <p:ph type="title"/>
          </p:nvPr>
        </p:nvSpPr>
        <p:spPr/>
        <p:txBody>
          <a:bodyPr/>
          <a:lstStyle/>
          <a:p>
            <a:r>
              <a:rPr lang="en-GB" altLang="en-US"/>
              <a:t>Bilayers</a:t>
            </a:r>
          </a:p>
        </p:txBody>
      </p:sp>
      <p:sp>
        <p:nvSpPr>
          <p:cNvPr id="187396" name="Rectangle 4">
            <a:extLst>
              <a:ext uri="{FF2B5EF4-FFF2-40B4-BE49-F238E27FC236}">
                <a16:creationId xmlns:a16="http://schemas.microsoft.com/office/drawing/2014/main" id="{68F8799F-D111-524C-8DD9-9C889B642CFC}"/>
              </a:ext>
            </a:extLst>
          </p:cNvPr>
          <p:cNvSpPr>
            <a:spLocks noChangeArrowheads="1"/>
          </p:cNvSpPr>
          <p:nvPr/>
        </p:nvSpPr>
        <p:spPr bwMode="auto">
          <a:xfrm>
            <a:off x="609600" y="1371600"/>
            <a:ext cx="552926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Times" pitchFamily="2" charset="0"/>
              <a:buNone/>
            </a:pPr>
            <a:r>
              <a:rPr lang="en-GB" altLang="en-US">
                <a:latin typeface="Arial" panose="020B0604020202020204" pitchFamily="34" charset="0"/>
                <a:sym typeface="Symbol" pitchFamily="2" charset="2"/>
              </a:rPr>
              <a:t>Cell membranes - phospholipid bilayers</a:t>
            </a:r>
          </a:p>
          <a:p>
            <a:pPr>
              <a:buFont typeface="Times" pitchFamily="2" charset="0"/>
              <a:buNone/>
            </a:pPr>
            <a:endParaRPr lang="en-GB" altLang="en-US">
              <a:latin typeface="Arial" panose="020B0604020202020204" pitchFamily="34" charset="0"/>
              <a:sym typeface="Symbol" pitchFamily="2" charset="2"/>
            </a:endParaRPr>
          </a:p>
          <a:p>
            <a:pPr>
              <a:buFont typeface="Times" pitchFamily="2" charset="0"/>
              <a:buNone/>
            </a:pPr>
            <a:endParaRPr lang="en-GB" altLang="en-US" i="1">
              <a:latin typeface="Arial" panose="020B0604020202020204" pitchFamily="34" charset="0"/>
            </a:endParaRPr>
          </a:p>
          <a:p>
            <a:pPr>
              <a:buFont typeface="Times" pitchFamily="2" charset="0"/>
              <a:buNone/>
            </a:pPr>
            <a:endParaRPr lang="en-GB" altLang="en-US" i="1">
              <a:latin typeface="Arial" panose="020B0604020202020204" pitchFamily="34" charset="0"/>
            </a:endParaRPr>
          </a:p>
        </p:txBody>
      </p:sp>
      <p:pic>
        <p:nvPicPr>
          <p:cNvPr id="187397" name="Picture 5" descr="&#10;fig5.4.jpg                                                     00397EDBMacintosh HD                   BC87EF9C:">
            <a:extLst>
              <a:ext uri="{FF2B5EF4-FFF2-40B4-BE49-F238E27FC236}">
                <a16:creationId xmlns:a16="http://schemas.microsoft.com/office/drawing/2014/main" id="{1D050EF0-C704-8B48-A525-182C65219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5911" r="-2037" b="28256"/>
          <a:stretch>
            <a:fillRect/>
          </a:stretch>
        </p:blipFill>
        <p:spPr bwMode="auto">
          <a:xfrm>
            <a:off x="6096000" y="1143000"/>
            <a:ext cx="2514600" cy="1600200"/>
          </a:xfrm>
          <a:prstGeom prst="rect">
            <a:avLst/>
          </a:prstGeom>
          <a:noFill/>
          <a:extLst>
            <a:ext uri="{909E8E84-426E-40DD-AFC4-6F175D3DCCD1}">
              <a14:hiddenFill xmlns:a14="http://schemas.microsoft.com/office/drawing/2010/main">
                <a:solidFill>
                  <a:srgbClr val="FFFFFF"/>
                </a:solidFill>
              </a14:hiddenFill>
            </a:ext>
          </a:extLst>
        </p:spPr>
      </p:pic>
      <p:grpSp>
        <p:nvGrpSpPr>
          <p:cNvPr id="187398" name="Group 6">
            <a:extLst>
              <a:ext uri="{FF2B5EF4-FFF2-40B4-BE49-F238E27FC236}">
                <a16:creationId xmlns:a16="http://schemas.microsoft.com/office/drawing/2014/main" id="{FFEA2593-0EB7-7749-A5B5-A8FC1E0046F8}"/>
              </a:ext>
            </a:extLst>
          </p:cNvPr>
          <p:cNvGrpSpPr>
            <a:grpSpLocks/>
          </p:cNvGrpSpPr>
          <p:nvPr/>
        </p:nvGrpSpPr>
        <p:grpSpPr bwMode="auto">
          <a:xfrm>
            <a:off x="6324600" y="2895600"/>
            <a:ext cx="2819400" cy="1447800"/>
            <a:chOff x="3984" y="1824"/>
            <a:chExt cx="1776" cy="912"/>
          </a:xfrm>
        </p:grpSpPr>
        <p:grpSp>
          <p:nvGrpSpPr>
            <p:cNvPr id="187399" name="Group 7">
              <a:extLst>
                <a:ext uri="{FF2B5EF4-FFF2-40B4-BE49-F238E27FC236}">
                  <a16:creationId xmlns:a16="http://schemas.microsoft.com/office/drawing/2014/main" id="{90794158-6A2C-7348-AB10-8E8C31701391}"/>
                </a:ext>
              </a:extLst>
            </p:cNvPr>
            <p:cNvGrpSpPr>
              <a:grpSpLocks/>
            </p:cNvGrpSpPr>
            <p:nvPr/>
          </p:nvGrpSpPr>
          <p:grpSpPr bwMode="auto">
            <a:xfrm>
              <a:off x="4224" y="1920"/>
              <a:ext cx="1104" cy="240"/>
              <a:chOff x="1344" y="3264"/>
              <a:chExt cx="1104" cy="240"/>
            </a:xfrm>
          </p:grpSpPr>
          <p:sp>
            <p:nvSpPr>
              <p:cNvPr id="187400" name="Oval 8">
                <a:extLst>
                  <a:ext uri="{FF2B5EF4-FFF2-40B4-BE49-F238E27FC236}">
                    <a16:creationId xmlns:a16="http://schemas.microsoft.com/office/drawing/2014/main" id="{4ADAB22E-5FF6-544E-AF69-ABDF64ACD93F}"/>
                  </a:ext>
                </a:extLst>
              </p:cNvPr>
              <p:cNvSpPr>
                <a:spLocks noChangeArrowheads="1"/>
              </p:cNvSpPr>
              <p:nvPr/>
            </p:nvSpPr>
            <p:spPr bwMode="auto">
              <a:xfrm>
                <a:off x="1344" y="3336"/>
                <a:ext cx="144" cy="14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401" name="Freeform 9">
                <a:extLst>
                  <a:ext uri="{FF2B5EF4-FFF2-40B4-BE49-F238E27FC236}">
                    <a16:creationId xmlns:a16="http://schemas.microsoft.com/office/drawing/2014/main" id="{81CA3629-4EE5-EF46-B5C5-679C91AC4DC3}"/>
                  </a:ext>
                </a:extLst>
              </p:cNvPr>
              <p:cNvSpPr>
                <a:spLocks/>
              </p:cNvSpPr>
              <p:nvPr/>
            </p:nvSpPr>
            <p:spPr bwMode="auto">
              <a:xfrm>
                <a:off x="1488" y="3264"/>
                <a:ext cx="960" cy="104"/>
              </a:xfrm>
              <a:custGeom>
                <a:avLst/>
                <a:gdLst>
                  <a:gd name="T0" fmla="*/ 0 w 960"/>
                  <a:gd name="T1" fmla="*/ 104 h 104"/>
                  <a:gd name="T2" fmla="*/ 144 w 960"/>
                  <a:gd name="T3" fmla="*/ 8 h 104"/>
                  <a:gd name="T4" fmla="*/ 336 w 960"/>
                  <a:gd name="T5" fmla="*/ 104 h 104"/>
                  <a:gd name="T6" fmla="*/ 480 w 960"/>
                  <a:gd name="T7" fmla="*/ 8 h 104"/>
                  <a:gd name="T8" fmla="*/ 672 w 960"/>
                  <a:gd name="T9" fmla="*/ 104 h 104"/>
                  <a:gd name="T10" fmla="*/ 816 w 960"/>
                  <a:gd name="T11" fmla="*/ 8 h 104"/>
                  <a:gd name="T12" fmla="*/ 960 w 960"/>
                  <a:gd name="T13" fmla="*/ 56 h 104"/>
                </a:gdLst>
                <a:ahLst/>
                <a:cxnLst>
                  <a:cxn ang="0">
                    <a:pos x="T0" y="T1"/>
                  </a:cxn>
                  <a:cxn ang="0">
                    <a:pos x="T2" y="T3"/>
                  </a:cxn>
                  <a:cxn ang="0">
                    <a:pos x="T4" y="T5"/>
                  </a:cxn>
                  <a:cxn ang="0">
                    <a:pos x="T6" y="T7"/>
                  </a:cxn>
                  <a:cxn ang="0">
                    <a:pos x="T8" y="T9"/>
                  </a:cxn>
                  <a:cxn ang="0">
                    <a:pos x="T10" y="T11"/>
                  </a:cxn>
                  <a:cxn ang="0">
                    <a:pos x="T12" y="T13"/>
                  </a:cxn>
                </a:cxnLst>
                <a:rect l="0" t="0" r="r" b="b"/>
                <a:pathLst>
                  <a:path w="960" h="104">
                    <a:moveTo>
                      <a:pt x="0" y="104"/>
                    </a:moveTo>
                    <a:cubicBezTo>
                      <a:pt x="44" y="56"/>
                      <a:pt x="88" y="8"/>
                      <a:pt x="144" y="8"/>
                    </a:cubicBezTo>
                    <a:cubicBezTo>
                      <a:pt x="200" y="8"/>
                      <a:pt x="280" y="104"/>
                      <a:pt x="336" y="104"/>
                    </a:cubicBezTo>
                    <a:cubicBezTo>
                      <a:pt x="392" y="104"/>
                      <a:pt x="424" y="8"/>
                      <a:pt x="480" y="8"/>
                    </a:cubicBezTo>
                    <a:cubicBezTo>
                      <a:pt x="536" y="8"/>
                      <a:pt x="616" y="104"/>
                      <a:pt x="672" y="104"/>
                    </a:cubicBezTo>
                    <a:cubicBezTo>
                      <a:pt x="728" y="104"/>
                      <a:pt x="768" y="16"/>
                      <a:pt x="816" y="8"/>
                    </a:cubicBezTo>
                    <a:cubicBezTo>
                      <a:pt x="864" y="0"/>
                      <a:pt x="936" y="48"/>
                      <a:pt x="960" y="5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402" name="Freeform 10">
                <a:extLst>
                  <a:ext uri="{FF2B5EF4-FFF2-40B4-BE49-F238E27FC236}">
                    <a16:creationId xmlns:a16="http://schemas.microsoft.com/office/drawing/2014/main" id="{9B65BAD0-6B93-2543-8E6D-0430686797CE}"/>
                  </a:ext>
                </a:extLst>
              </p:cNvPr>
              <p:cNvSpPr>
                <a:spLocks/>
              </p:cNvSpPr>
              <p:nvPr/>
            </p:nvSpPr>
            <p:spPr bwMode="auto">
              <a:xfrm rot="10800000">
                <a:off x="1440" y="3400"/>
                <a:ext cx="960" cy="104"/>
              </a:xfrm>
              <a:custGeom>
                <a:avLst/>
                <a:gdLst>
                  <a:gd name="T0" fmla="*/ 0 w 960"/>
                  <a:gd name="T1" fmla="*/ 104 h 104"/>
                  <a:gd name="T2" fmla="*/ 144 w 960"/>
                  <a:gd name="T3" fmla="*/ 8 h 104"/>
                  <a:gd name="T4" fmla="*/ 336 w 960"/>
                  <a:gd name="T5" fmla="*/ 104 h 104"/>
                  <a:gd name="T6" fmla="*/ 480 w 960"/>
                  <a:gd name="T7" fmla="*/ 8 h 104"/>
                  <a:gd name="T8" fmla="*/ 672 w 960"/>
                  <a:gd name="T9" fmla="*/ 104 h 104"/>
                  <a:gd name="T10" fmla="*/ 816 w 960"/>
                  <a:gd name="T11" fmla="*/ 8 h 104"/>
                  <a:gd name="T12" fmla="*/ 960 w 960"/>
                  <a:gd name="T13" fmla="*/ 56 h 104"/>
                </a:gdLst>
                <a:ahLst/>
                <a:cxnLst>
                  <a:cxn ang="0">
                    <a:pos x="T0" y="T1"/>
                  </a:cxn>
                  <a:cxn ang="0">
                    <a:pos x="T2" y="T3"/>
                  </a:cxn>
                  <a:cxn ang="0">
                    <a:pos x="T4" y="T5"/>
                  </a:cxn>
                  <a:cxn ang="0">
                    <a:pos x="T6" y="T7"/>
                  </a:cxn>
                  <a:cxn ang="0">
                    <a:pos x="T8" y="T9"/>
                  </a:cxn>
                  <a:cxn ang="0">
                    <a:pos x="T10" y="T11"/>
                  </a:cxn>
                  <a:cxn ang="0">
                    <a:pos x="T12" y="T13"/>
                  </a:cxn>
                </a:cxnLst>
                <a:rect l="0" t="0" r="r" b="b"/>
                <a:pathLst>
                  <a:path w="960" h="104">
                    <a:moveTo>
                      <a:pt x="0" y="104"/>
                    </a:moveTo>
                    <a:cubicBezTo>
                      <a:pt x="44" y="56"/>
                      <a:pt x="88" y="8"/>
                      <a:pt x="144" y="8"/>
                    </a:cubicBezTo>
                    <a:cubicBezTo>
                      <a:pt x="200" y="8"/>
                      <a:pt x="280" y="104"/>
                      <a:pt x="336" y="104"/>
                    </a:cubicBezTo>
                    <a:cubicBezTo>
                      <a:pt x="392" y="104"/>
                      <a:pt x="424" y="8"/>
                      <a:pt x="480" y="8"/>
                    </a:cubicBezTo>
                    <a:cubicBezTo>
                      <a:pt x="536" y="8"/>
                      <a:pt x="616" y="104"/>
                      <a:pt x="672" y="104"/>
                    </a:cubicBezTo>
                    <a:cubicBezTo>
                      <a:pt x="728" y="104"/>
                      <a:pt x="768" y="16"/>
                      <a:pt x="816" y="8"/>
                    </a:cubicBezTo>
                    <a:cubicBezTo>
                      <a:pt x="864" y="0"/>
                      <a:pt x="936" y="48"/>
                      <a:pt x="960" y="5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7403" name="Text Box 11">
              <a:extLst>
                <a:ext uri="{FF2B5EF4-FFF2-40B4-BE49-F238E27FC236}">
                  <a16:creationId xmlns:a16="http://schemas.microsoft.com/office/drawing/2014/main" id="{3505F063-D97C-B846-8898-00A24A37CFBB}"/>
                </a:ext>
              </a:extLst>
            </p:cNvPr>
            <p:cNvSpPr txBox="1">
              <a:spLocks noChangeArrowheads="1"/>
            </p:cNvSpPr>
            <p:nvPr/>
          </p:nvSpPr>
          <p:spPr bwMode="auto">
            <a:xfrm>
              <a:off x="4142" y="2160"/>
              <a:ext cx="161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latin typeface="Arial" panose="020B0604020202020204" pitchFamily="34" charset="0"/>
                </a:rPr>
                <a:t>Two tails give a large volume, </a:t>
              </a:r>
              <a:r>
                <a:rPr lang="en-GB" altLang="en-US" sz="2000" i="1">
                  <a:latin typeface="Arial" panose="020B0604020202020204" pitchFamily="34" charset="0"/>
                </a:rPr>
                <a:t>v</a:t>
              </a:r>
              <a:endParaRPr lang="en-GB" altLang="en-US"/>
            </a:p>
          </p:txBody>
        </p:sp>
        <p:sp>
          <p:nvSpPr>
            <p:cNvPr id="187404" name="Rectangle 12">
              <a:extLst>
                <a:ext uri="{FF2B5EF4-FFF2-40B4-BE49-F238E27FC236}">
                  <a16:creationId xmlns:a16="http://schemas.microsoft.com/office/drawing/2014/main" id="{8A17D455-9FCC-2C41-9443-0CCCE2D7C2F3}"/>
                </a:ext>
              </a:extLst>
            </p:cNvPr>
            <p:cNvSpPr>
              <a:spLocks noChangeArrowheads="1"/>
            </p:cNvSpPr>
            <p:nvPr/>
          </p:nvSpPr>
          <p:spPr bwMode="auto">
            <a:xfrm>
              <a:off x="3984" y="1824"/>
              <a:ext cx="1632" cy="9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7406" name="Rectangle 14">
            <a:extLst>
              <a:ext uri="{FF2B5EF4-FFF2-40B4-BE49-F238E27FC236}">
                <a16:creationId xmlns:a16="http://schemas.microsoft.com/office/drawing/2014/main" id="{BC41DA76-0B22-DC48-BFF7-B6B111ABF620}"/>
              </a:ext>
            </a:extLst>
          </p:cNvPr>
          <p:cNvSpPr>
            <a:spLocks noChangeArrowheads="1"/>
          </p:cNvSpPr>
          <p:nvPr/>
        </p:nvSpPr>
        <p:spPr bwMode="auto">
          <a:xfrm>
            <a:off x="6858000" y="4419600"/>
            <a:ext cx="161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Times" pitchFamily="2" charset="0"/>
              <a:buNone/>
            </a:pPr>
            <a:r>
              <a:rPr lang="en-GB" altLang="en-US" i="1">
                <a:latin typeface="Arial" panose="020B0604020202020204" pitchFamily="34" charset="0"/>
              </a:rPr>
              <a:t>v/l</a:t>
            </a:r>
            <a:r>
              <a:rPr lang="en-GB" altLang="en-US" i="1" baseline="-25000">
                <a:latin typeface="Arial" panose="020B0604020202020204" pitchFamily="34" charset="0"/>
              </a:rPr>
              <a:t>c</a:t>
            </a:r>
            <a:r>
              <a:rPr lang="en-GB" altLang="en-US" i="1">
                <a:latin typeface="Arial" panose="020B0604020202020204" pitchFamily="34" charset="0"/>
              </a:rPr>
              <a:t>a</a:t>
            </a:r>
            <a:r>
              <a:rPr lang="en-GB" altLang="en-US" i="1" baseline="-25000">
                <a:latin typeface="Arial" panose="020B0604020202020204" pitchFamily="34" charset="0"/>
              </a:rPr>
              <a:t>0</a:t>
            </a:r>
            <a:r>
              <a:rPr lang="en-GB" altLang="en-US" baseline="-25000">
                <a:latin typeface="Arial" panose="020B0604020202020204" pitchFamily="34" charset="0"/>
              </a:rPr>
              <a:t> </a:t>
            </a:r>
            <a:r>
              <a:rPr lang="en-GB" altLang="en-US">
                <a:latin typeface="Arial" panose="020B0604020202020204" pitchFamily="34" charset="0"/>
              </a:rPr>
              <a:t>&gt; </a:t>
            </a:r>
            <a:r>
              <a:rPr lang="en-GB" altLang="en-US" i="1">
                <a:latin typeface="Arial" panose="020B0604020202020204" pitchFamily="34" charset="0"/>
              </a:rPr>
              <a:t>1/2</a:t>
            </a:r>
          </a:p>
        </p:txBody>
      </p:sp>
    </p:spTree>
    <p:extLst>
      <p:ext uri="{BB962C8B-B14F-4D97-AF65-F5344CB8AC3E}">
        <p14:creationId xmlns:p14="http://schemas.microsoft.com/office/powerpoint/2010/main" val="163107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7CB00756-B75B-9149-9F13-A1969F4A3D80}"/>
              </a:ext>
            </a:extLst>
          </p:cNvPr>
          <p:cNvSpPr>
            <a:spLocks noGrp="1" noChangeArrowheads="1"/>
          </p:cNvSpPr>
          <p:nvPr>
            <p:ph type="title"/>
          </p:nvPr>
        </p:nvSpPr>
        <p:spPr/>
        <p:txBody>
          <a:bodyPr/>
          <a:lstStyle/>
          <a:p>
            <a:r>
              <a:rPr lang="en-GB" altLang="en-US"/>
              <a:t>Bilayers</a:t>
            </a:r>
          </a:p>
        </p:txBody>
      </p:sp>
      <p:sp>
        <p:nvSpPr>
          <p:cNvPr id="186371" name="Rectangle 3">
            <a:extLst>
              <a:ext uri="{FF2B5EF4-FFF2-40B4-BE49-F238E27FC236}">
                <a16:creationId xmlns:a16="http://schemas.microsoft.com/office/drawing/2014/main" id="{AE0C1477-32A9-8147-9F19-F8A8A65F6A4F}"/>
              </a:ext>
            </a:extLst>
          </p:cNvPr>
          <p:cNvSpPr>
            <a:spLocks noChangeArrowheads="1"/>
          </p:cNvSpPr>
          <p:nvPr/>
        </p:nvSpPr>
        <p:spPr bwMode="auto">
          <a:xfrm>
            <a:off x="609600" y="1371600"/>
            <a:ext cx="464742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Times" pitchFamily="2" charset="0"/>
              <a:buNone/>
            </a:pPr>
            <a:r>
              <a:rPr lang="en-GB" altLang="en-US" dirty="0">
                <a:latin typeface="Arial" panose="020B0604020202020204" pitchFamily="34" charset="0"/>
              </a:rPr>
              <a:t>Bilayers are not flat - highly crumpled</a:t>
            </a:r>
          </a:p>
          <a:p>
            <a:endParaRPr lang="en-GB" altLang="en-US" i="1" dirty="0">
              <a:latin typeface="Arial" panose="020B0604020202020204" pitchFamily="34" charset="0"/>
            </a:endParaRPr>
          </a:p>
          <a:p>
            <a:pPr>
              <a:buFont typeface="Times" pitchFamily="2" charset="0"/>
              <a:buNone/>
            </a:pPr>
            <a:r>
              <a:rPr lang="en-GB" altLang="en-US" dirty="0">
                <a:latin typeface="Arial" panose="020B0604020202020204" pitchFamily="34" charset="0"/>
              </a:rPr>
              <a:t>Persistence length:</a:t>
            </a:r>
          </a:p>
          <a:p>
            <a:pPr>
              <a:buFont typeface="Times" pitchFamily="2" charset="0"/>
              <a:buNone/>
            </a:pPr>
            <a:endParaRPr lang="en-GB" altLang="en-US" dirty="0">
              <a:latin typeface="Arial" panose="020B0604020202020204" pitchFamily="34" charset="0"/>
            </a:endParaRPr>
          </a:p>
          <a:p>
            <a:pPr>
              <a:buFont typeface="Times" pitchFamily="2" charset="0"/>
              <a:buNone/>
            </a:pPr>
            <a:endParaRPr lang="en-GB" altLang="en-US" dirty="0">
              <a:latin typeface="Arial" panose="020B0604020202020204" pitchFamily="34" charset="0"/>
            </a:endParaRPr>
          </a:p>
          <a:p>
            <a:pPr>
              <a:buFont typeface="Times" pitchFamily="2" charset="0"/>
              <a:buNone/>
            </a:pPr>
            <a:endParaRPr lang="en-GB" altLang="en-US" i="1" dirty="0">
              <a:latin typeface="Arial" panose="020B0604020202020204" pitchFamily="34" charset="0"/>
            </a:endParaRPr>
          </a:p>
          <a:p>
            <a:pPr>
              <a:buFont typeface="Times" pitchFamily="2" charset="0"/>
              <a:buNone/>
            </a:pPr>
            <a:r>
              <a:rPr lang="en-GB" altLang="en-US" i="1" dirty="0">
                <a:latin typeface="Arial" panose="020B0604020202020204" pitchFamily="34" charset="0"/>
              </a:rPr>
              <a:t>k</a:t>
            </a:r>
            <a:r>
              <a:rPr lang="en-GB" altLang="en-US" dirty="0">
                <a:latin typeface="Arial" panose="020B0604020202020204" pitchFamily="34" charset="0"/>
              </a:rPr>
              <a:t> - bending modulus of membrane</a:t>
            </a:r>
          </a:p>
          <a:p>
            <a:pPr>
              <a:buFont typeface="Times" pitchFamily="2" charset="0"/>
              <a:buNone/>
            </a:pPr>
            <a:endParaRPr lang="en-GB" altLang="en-US" dirty="0">
              <a:latin typeface="Arial" panose="020B0604020202020204" pitchFamily="34" charset="0"/>
            </a:endParaRPr>
          </a:p>
          <a:p>
            <a:pPr>
              <a:buFont typeface="Times" pitchFamily="2" charset="0"/>
              <a:buNone/>
            </a:pPr>
            <a:r>
              <a:rPr lang="en-GB" altLang="en-US" dirty="0">
                <a:latin typeface="Arial" panose="020B0604020202020204" pitchFamily="34" charset="0"/>
              </a:rPr>
              <a:t>For </a:t>
            </a:r>
            <a:r>
              <a:rPr lang="en-GB" altLang="en-US" i="1" dirty="0">
                <a:latin typeface="Arial" panose="020B0604020202020204" pitchFamily="34" charset="0"/>
              </a:rPr>
              <a:t>r &gt; </a:t>
            </a:r>
            <a:r>
              <a:rPr lang="en-GB" altLang="en-US" i="1" dirty="0">
                <a:latin typeface="Symbol" pitchFamily="2" charset="2"/>
              </a:rPr>
              <a:t>x</a:t>
            </a:r>
            <a:r>
              <a:rPr lang="en-GB" altLang="en-US" dirty="0">
                <a:latin typeface="Arial" panose="020B0604020202020204" pitchFamily="34" charset="0"/>
              </a:rPr>
              <a:t> direction in membrane is lost</a:t>
            </a:r>
          </a:p>
          <a:p>
            <a:pPr>
              <a:buFont typeface="Times" pitchFamily="2" charset="0"/>
              <a:buNone/>
            </a:pPr>
            <a:endParaRPr lang="en-GB" altLang="en-US" dirty="0">
              <a:latin typeface="Arial" panose="020B0604020202020204" pitchFamily="34" charset="0"/>
            </a:endParaRPr>
          </a:p>
          <a:p>
            <a:pPr>
              <a:buFont typeface="Times" pitchFamily="2" charset="0"/>
              <a:buNone/>
            </a:pPr>
            <a:endParaRPr lang="en-GB" altLang="en-US" dirty="0">
              <a:latin typeface="Arial" panose="020B0604020202020204" pitchFamily="34" charset="0"/>
            </a:endParaRPr>
          </a:p>
          <a:p>
            <a:pPr>
              <a:buFont typeface="Times" pitchFamily="2" charset="0"/>
              <a:buNone/>
            </a:pPr>
            <a:r>
              <a:rPr lang="en-GB" altLang="en-US" dirty="0">
                <a:latin typeface="Arial" panose="020B0604020202020204" pitchFamily="34" charset="0"/>
              </a:rPr>
              <a:t>Lamellar phases can anyway be obtained</a:t>
            </a:r>
          </a:p>
          <a:p>
            <a:pPr>
              <a:buFont typeface="Times" pitchFamily="2" charset="0"/>
              <a:buNone/>
            </a:pPr>
            <a:r>
              <a:rPr lang="en-GB" altLang="en-US" dirty="0">
                <a:latin typeface="Arial" panose="020B0604020202020204" pitchFamily="34" charset="0"/>
              </a:rPr>
              <a:t>with very large d -&gt; confinement between </a:t>
            </a:r>
          </a:p>
          <a:p>
            <a:pPr>
              <a:buFont typeface="Times" pitchFamily="2" charset="0"/>
              <a:buNone/>
            </a:pPr>
            <a:r>
              <a:rPr lang="en-GB" altLang="en-US" dirty="0">
                <a:latin typeface="Arial" panose="020B0604020202020204" pitchFamily="34" charset="0"/>
              </a:rPr>
              <a:t>two adjacent planes leads to loss in entropy</a:t>
            </a:r>
            <a:endParaRPr lang="en-GB" altLang="en-US" i="1" dirty="0">
              <a:latin typeface="Arial" panose="020B0604020202020204" pitchFamily="34" charset="0"/>
            </a:endParaRPr>
          </a:p>
        </p:txBody>
      </p:sp>
      <p:pic>
        <p:nvPicPr>
          <p:cNvPr id="186381" name="Picture 13" descr="fig5.19.jpg                                                    00397EDBMacintosh HD                   BC87EF9C:">
            <a:extLst>
              <a:ext uri="{FF2B5EF4-FFF2-40B4-BE49-F238E27FC236}">
                <a16:creationId xmlns:a16="http://schemas.microsoft.com/office/drawing/2014/main" id="{B9F7262D-15A3-B340-B0CD-162015516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2724"/>
          <a:stretch>
            <a:fillRect/>
          </a:stretch>
        </p:blipFill>
        <p:spPr bwMode="auto">
          <a:xfrm>
            <a:off x="5477256" y="2391982"/>
            <a:ext cx="2438400" cy="16335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6382" name="Object 14">
            <a:extLst>
              <a:ext uri="{FF2B5EF4-FFF2-40B4-BE49-F238E27FC236}">
                <a16:creationId xmlns:a16="http://schemas.microsoft.com/office/drawing/2014/main" id="{AEB21941-024C-8946-924E-CD7AA69DD288}"/>
              </a:ext>
            </a:extLst>
          </p:cNvPr>
          <p:cNvGraphicFramePr>
            <a:graphicFrameLocks noChangeAspect="1"/>
          </p:cNvGraphicFramePr>
          <p:nvPr>
            <p:extLst>
              <p:ext uri="{D42A27DB-BD31-4B8C-83A1-F6EECF244321}">
                <p14:modId xmlns:p14="http://schemas.microsoft.com/office/powerpoint/2010/main" val="905063693"/>
              </p:ext>
            </p:extLst>
          </p:nvPr>
        </p:nvGraphicFramePr>
        <p:xfrm>
          <a:off x="1663700" y="2270760"/>
          <a:ext cx="1727200" cy="508000"/>
        </p:xfrm>
        <a:graphic>
          <a:graphicData uri="http://schemas.openxmlformats.org/presentationml/2006/ole">
            <mc:AlternateContent xmlns:mc="http://schemas.openxmlformats.org/markup-compatibility/2006">
              <mc:Choice xmlns:v="urn:schemas-microsoft-com:vml" Requires="v">
                <p:oleObj spid="_x0000_s35853" name="Equation" r:id="rId4" imgW="17272000" imgH="5080000" progId="Equation.3">
                  <p:embed/>
                </p:oleObj>
              </mc:Choice>
              <mc:Fallback>
                <p:oleObj name="Equation" r:id="rId4" imgW="17272000" imgH="5080000" progId="Equation.3">
                  <p:embed/>
                  <p:pic>
                    <p:nvPicPr>
                      <p:cNvPr id="186382" name="Object 14">
                        <a:extLst>
                          <a:ext uri="{FF2B5EF4-FFF2-40B4-BE49-F238E27FC236}">
                            <a16:creationId xmlns:a16="http://schemas.microsoft.com/office/drawing/2014/main" id="{AEB21941-024C-8946-924E-CD7AA69DD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3700" y="2270760"/>
                        <a:ext cx="17272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1071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6FB074D2-9872-2F45-B335-5E102022619B}"/>
              </a:ext>
            </a:extLst>
          </p:cNvPr>
          <p:cNvSpPr>
            <a:spLocks noGrp="1" noChangeArrowheads="1"/>
          </p:cNvSpPr>
          <p:nvPr>
            <p:ph type="title"/>
          </p:nvPr>
        </p:nvSpPr>
        <p:spPr/>
        <p:txBody>
          <a:bodyPr/>
          <a:lstStyle/>
          <a:p>
            <a:r>
              <a:rPr lang="en-GB" altLang="en-US"/>
              <a:t>Bilayers</a:t>
            </a:r>
          </a:p>
        </p:txBody>
      </p:sp>
      <p:sp>
        <p:nvSpPr>
          <p:cNvPr id="188419" name="Rectangle 3">
            <a:extLst>
              <a:ext uri="{FF2B5EF4-FFF2-40B4-BE49-F238E27FC236}">
                <a16:creationId xmlns:a16="http://schemas.microsoft.com/office/drawing/2014/main" id="{3B4DE34E-6114-F84E-8E39-5485C304EEF6}"/>
              </a:ext>
            </a:extLst>
          </p:cNvPr>
          <p:cNvSpPr>
            <a:spLocks noChangeArrowheads="1"/>
          </p:cNvSpPr>
          <p:nvPr/>
        </p:nvSpPr>
        <p:spPr bwMode="auto">
          <a:xfrm>
            <a:off x="609600" y="1371600"/>
            <a:ext cx="6559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Times" pitchFamily="2" charset="0"/>
              <a:buNone/>
            </a:pPr>
            <a:r>
              <a:rPr lang="en-GB" altLang="en-US">
                <a:latin typeface="Arial" panose="020B0604020202020204" pitchFamily="34" charset="0"/>
              </a:rPr>
              <a:t>Lamellar phase can be distorted by fluctuations</a:t>
            </a:r>
          </a:p>
          <a:p>
            <a:pPr>
              <a:buFont typeface="Times" pitchFamily="2" charset="0"/>
              <a:buNone/>
            </a:pPr>
            <a:r>
              <a:rPr lang="en-GB" altLang="en-US">
                <a:latin typeface="Arial" panose="020B0604020202020204" pitchFamily="34" charset="0"/>
              </a:rPr>
              <a:t>forming complex geometries</a:t>
            </a:r>
            <a:endParaRPr lang="en-GB" altLang="en-US" i="1">
              <a:latin typeface="Arial" panose="020B0604020202020204" pitchFamily="34" charset="0"/>
            </a:endParaRPr>
          </a:p>
        </p:txBody>
      </p:sp>
      <p:pic>
        <p:nvPicPr>
          <p:cNvPr id="188420" name="Picture 4" descr="fig5.19.jpg                                                    00397EDBMacintosh HD                   BC87EF9C:">
            <a:extLst>
              <a:ext uri="{FF2B5EF4-FFF2-40B4-BE49-F238E27FC236}">
                <a16:creationId xmlns:a16="http://schemas.microsoft.com/office/drawing/2014/main" id="{5BE064AA-F1C2-924C-AFCC-CFA6ACD5B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9985"/>
          <a:stretch>
            <a:fillRect/>
          </a:stretch>
        </p:blipFill>
        <p:spPr bwMode="auto">
          <a:xfrm>
            <a:off x="533400" y="2971800"/>
            <a:ext cx="2579688" cy="1633538"/>
          </a:xfrm>
          <a:prstGeom prst="rect">
            <a:avLst/>
          </a:prstGeom>
          <a:noFill/>
          <a:extLst>
            <a:ext uri="{909E8E84-426E-40DD-AFC4-6F175D3DCCD1}">
              <a14:hiddenFill xmlns:a14="http://schemas.microsoft.com/office/drawing/2010/main">
                <a:solidFill>
                  <a:srgbClr val="FFFFFF"/>
                </a:solidFill>
              </a14:hiddenFill>
            </a:ext>
          </a:extLst>
        </p:spPr>
      </p:pic>
      <p:pic>
        <p:nvPicPr>
          <p:cNvPr id="188422" name="Picture 6" descr="fig5.21.jpg                                                    00397EDBMacintosh HD                   BC87EF9C:">
            <a:extLst>
              <a:ext uri="{FF2B5EF4-FFF2-40B4-BE49-F238E27FC236}">
                <a16:creationId xmlns:a16="http://schemas.microsoft.com/office/drawing/2014/main" id="{33A16630-409C-BC4F-ABC9-CCB0895FC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163" y="2743200"/>
            <a:ext cx="5303837"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28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F78A53FC-8A7C-7248-8ACB-062D9382C01B}"/>
              </a:ext>
            </a:extLst>
          </p:cNvPr>
          <p:cNvSpPr>
            <a:spLocks noGrp="1" noChangeArrowheads="1"/>
          </p:cNvSpPr>
          <p:nvPr>
            <p:ph type="title"/>
          </p:nvPr>
        </p:nvSpPr>
        <p:spPr/>
        <p:txBody>
          <a:bodyPr/>
          <a:lstStyle/>
          <a:p>
            <a:r>
              <a:rPr lang="en-GB" altLang="en-US"/>
              <a:t>Phase behaviour</a:t>
            </a:r>
          </a:p>
        </p:txBody>
      </p:sp>
      <p:pic>
        <p:nvPicPr>
          <p:cNvPr id="178180" name="Picture 4" descr="&#10;fig9.7.jpg                                                     00397EDBMacintosh HD                   BC87EF9C:">
            <a:extLst>
              <a:ext uri="{FF2B5EF4-FFF2-40B4-BE49-F238E27FC236}">
                <a16:creationId xmlns:a16="http://schemas.microsoft.com/office/drawing/2014/main" id="{0D1BF9F3-9374-024F-82E7-DEBC872EF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462" y="1568450"/>
            <a:ext cx="4984476" cy="4524846"/>
          </a:xfrm>
          <a:prstGeom prst="rect">
            <a:avLst/>
          </a:prstGeom>
          <a:noFill/>
          <a:extLst>
            <a:ext uri="{909E8E84-426E-40DD-AFC4-6F175D3DCCD1}">
              <a14:hiddenFill xmlns:a14="http://schemas.microsoft.com/office/drawing/2010/main">
                <a:solidFill>
                  <a:srgbClr val="FFFFFF"/>
                </a:solidFill>
              </a14:hiddenFill>
            </a:ext>
          </a:extLst>
        </p:spPr>
      </p:pic>
      <p:sp>
        <p:nvSpPr>
          <p:cNvPr id="178181" name="Rectangle 5">
            <a:extLst>
              <a:ext uri="{FF2B5EF4-FFF2-40B4-BE49-F238E27FC236}">
                <a16:creationId xmlns:a16="http://schemas.microsoft.com/office/drawing/2014/main" id="{72E1458F-8F1B-8044-B5BF-702CA872AAF7}"/>
              </a:ext>
            </a:extLst>
          </p:cNvPr>
          <p:cNvSpPr>
            <a:spLocks noChangeArrowheads="1"/>
          </p:cNvSpPr>
          <p:nvPr/>
        </p:nvSpPr>
        <p:spPr bwMode="auto">
          <a:xfrm>
            <a:off x="323528" y="2132856"/>
            <a:ext cx="397497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406400" algn="l"/>
              </a:tabLst>
              <a:defRPr sz="2400">
                <a:solidFill>
                  <a:schemeClr val="tx1"/>
                </a:solidFill>
                <a:latin typeface="Times" pitchFamily="2" charset="0"/>
              </a:defRPr>
            </a:lvl1pPr>
            <a:lvl2pPr>
              <a:tabLst>
                <a:tab pos="406400" algn="l"/>
              </a:tabLst>
              <a:defRPr sz="2400">
                <a:solidFill>
                  <a:schemeClr val="tx1"/>
                </a:solidFill>
                <a:latin typeface="Times" pitchFamily="2" charset="0"/>
              </a:defRPr>
            </a:lvl2pPr>
            <a:lvl3pPr>
              <a:tabLst>
                <a:tab pos="406400" algn="l"/>
              </a:tabLst>
              <a:defRPr sz="2400">
                <a:solidFill>
                  <a:schemeClr val="tx1"/>
                </a:solidFill>
                <a:latin typeface="Times" pitchFamily="2" charset="0"/>
              </a:defRPr>
            </a:lvl3pPr>
            <a:lvl4pPr>
              <a:tabLst>
                <a:tab pos="406400" algn="l"/>
              </a:tabLst>
              <a:defRPr sz="2400">
                <a:solidFill>
                  <a:schemeClr val="tx1"/>
                </a:solidFill>
                <a:latin typeface="Times" pitchFamily="2" charset="0"/>
              </a:defRPr>
            </a:lvl4pPr>
            <a:lvl5pPr>
              <a:tabLst>
                <a:tab pos="406400" algn="l"/>
              </a:tabLst>
              <a:defRPr sz="2400">
                <a:solidFill>
                  <a:schemeClr val="tx1"/>
                </a:solidFill>
                <a:latin typeface="Times" pitchFamily="2" charset="0"/>
              </a:defRPr>
            </a:lvl5pPr>
            <a:lvl6pPr eaLnBrk="0" fontAlgn="base" hangingPunct="0">
              <a:spcBef>
                <a:spcPct val="0"/>
              </a:spcBef>
              <a:spcAft>
                <a:spcPct val="0"/>
              </a:spcAft>
              <a:tabLst>
                <a:tab pos="406400" algn="l"/>
              </a:tabLst>
              <a:defRPr sz="2400">
                <a:solidFill>
                  <a:schemeClr val="tx1"/>
                </a:solidFill>
                <a:latin typeface="Times" pitchFamily="2" charset="0"/>
              </a:defRPr>
            </a:lvl6pPr>
            <a:lvl7pPr eaLnBrk="0" fontAlgn="base" hangingPunct="0">
              <a:spcBef>
                <a:spcPct val="0"/>
              </a:spcBef>
              <a:spcAft>
                <a:spcPct val="0"/>
              </a:spcAft>
              <a:tabLst>
                <a:tab pos="406400" algn="l"/>
              </a:tabLst>
              <a:defRPr sz="2400">
                <a:solidFill>
                  <a:schemeClr val="tx1"/>
                </a:solidFill>
                <a:latin typeface="Times" pitchFamily="2" charset="0"/>
              </a:defRPr>
            </a:lvl7pPr>
            <a:lvl8pPr eaLnBrk="0" fontAlgn="base" hangingPunct="0">
              <a:spcBef>
                <a:spcPct val="0"/>
              </a:spcBef>
              <a:spcAft>
                <a:spcPct val="0"/>
              </a:spcAft>
              <a:tabLst>
                <a:tab pos="406400" algn="l"/>
              </a:tabLst>
              <a:defRPr sz="2400">
                <a:solidFill>
                  <a:schemeClr val="tx1"/>
                </a:solidFill>
                <a:latin typeface="Times" pitchFamily="2" charset="0"/>
              </a:defRPr>
            </a:lvl8pPr>
            <a:lvl9pPr eaLnBrk="0" fontAlgn="base" hangingPunct="0">
              <a:spcBef>
                <a:spcPct val="0"/>
              </a:spcBef>
              <a:spcAft>
                <a:spcPct val="0"/>
              </a:spcAft>
              <a:tabLst>
                <a:tab pos="406400" algn="l"/>
              </a:tabLst>
              <a:defRPr sz="2400">
                <a:solidFill>
                  <a:schemeClr val="tx1"/>
                </a:solidFill>
                <a:latin typeface="Times" pitchFamily="2" charset="0"/>
              </a:defRPr>
            </a:lvl9pPr>
          </a:lstStyle>
          <a:p>
            <a:pPr>
              <a:buFont typeface="Times" pitchFamily="2" charset="0"/>
              <a:buNone/>
            </a:pPr>
            <a:r>
              <a:rPr lang="en-GB" altLang="en-US" dirty="0">
                <a:latin typeface="Arial" panose="020B0604020202020204" pitchFamily="34" charset="0"/>
              </a:rPr>
              <a:t>Self assembled structures are rich in phases </a:t>
            </a:r>
          </a:p>
          <a:p>
            <a:pPr>
              <a:buFont typeface="Times" pitchFamily="2" charset="0"/>
              <a:buNone/>
            </a:pPr>
            <a:r>
              <a:rPr lang="en-GB" altLang="en-US" dirty="0">
                <a:latin typeface="Arial" panose="020B0604020202020204" pitchFamily="34" charset="0"/>
              </a:rPr>
              <a:t>-&gt;	response by changing 		size and shape and 		arrangement of micelles</a:t>
            </a:r>
          </a:p>
          <a:p>
            <a:pPr>
              <a:buFont typeface="Times" pitchFamily="2" charset="0"/>
              <a:buNone/>
            </a:pPr>
            <a:endParaRPr lang="en-GB" altLang="en-US" dirty="0">
              <a:latin typeface="Arial" panose="020B0604020202020204" pitchFamily="34" charset="0"/>
            </a:endParaRPr>
          </a:p>
          <a:p>
            <a:pPr>
              <a:buFont typeface="Times" pitchFamily="2" charset="0"/>
              <a:buNone/>
            </a:pPr>
            <a:r>
              <a:rPr lang="en-GB" altLang="en-US" dirty="0">
                <a:latin typeface="Arial" panose="020B0604020202020204" pitchFamily="34" charset="0"/>
              </a:rPr>
              <a:t>-&gt; 	dramatic change in 		properties </a:t>
            </a:r>
            <a:endParaRPr lang="en-GB" altLang="en-US" i="1" dirty="0">
              <a:latin typeface="Arial" panose="020B0604020202020204" pitchFamily="34" charset="0"/>
            </a:endParaRPr>
          </a:p>
        </p:txBody>
      </p:sp>
    </p:spTree>
    <p:extLst>
      <p:ext uri="{BB962C8B-B14F-4D97-AF65-F5344CB8AC3E}">
        <p14:creationId xmlns:p14="http://schemas.microsoft.com/office/powerpoint/2010/main" val="4045615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2CC7C74A-8723-A841-9369-0E36AB3AB7DE}"/>
              </a:ext>
            </a:extLst>
          </p:cNvPr>
          <p:cNvSpPr>
            <a:spLocks noGrp="1" noChangeArrowheads="1"/>
          </p:cNvSpPr>
          <p:nvPr>
            <p:ph type="title"/>
          </p:nvPr>
        </p:nvSpPr>
        <p:spPr/>
        <p:txBody>
          <a:bodyPr/>
          <a:lstStyle/>
          <a:p>
            <a:pPr eaLnBrk="1" hangingPunct="1"/>
            <a:r>
              <a:rPr lang="en-GB" altLang="en-US"/>
              <a:t>Phase behaviour</a:t>
            </a:r>
          </a:p>
        </p:txBody>
      </p:sp>
      <p:pic>
        <p:nvPicPr>
          <p:cNvPr id="26626" name="Picture 4" descr="&#10;fig9.7.jpg                                                     00397EDBMacintosh HD                   BC87EF9C:">
            <a:extLst>
              <a:ext uri="{FF2B5EF4-FFF2-40B4-BE49-F238E27FC236}">
                <a16:creationId xmlns:a16="http://schemas.microsoft.com/office/drawing/2014/main" id="{FAEE8256-5515-E642-8CDC-52A582AFD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813" y="1568450"/>
            <a:ext cx="5064125"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5">
            <a:extLst>
              <a:ext uri="{FF2B5EF4-FFF2-40B4-BE49-F238E27FC236}">
                <a16:creationId xmlns:a16="http://schemas.microsoft.com/office/drawing/2014/main" id="{FA276E20-3030-8A4E-92C7-17FA22BDC80D}"/>
              </a:ext>
            </a:extLst>
          </p:cNvPr>
          <p:cNvSpPr>
            <a:spLocks noChangeArrowheads="1"/>
          </p:cNvSpPr>
          <p:nvPr/>
        </p:nvSpPr>
        <p:spPr bwMode="auto">
          <a:xfrm>
            <a:off x="381000" y="1752600"/>
            <a:ext cx="41910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6400" algn="l"/>
              </a:tabLst>
              <a:defRPr>
                <a:solidFill>
                  <a:schemeClr val="tx1"/>
                </a:solidFill>
                <a:latin typeface="Arial" panose="020B0604020202020204" pitchFamily="34" charset="0"/>
              </a:defRPr>
            </a:lvl1pPr>
            <a:lvl2pPr marL="742950" indent="-285750">
              <a:tabLst>
                <a:tab pos="406400" algn="l"/>
              </a:tabLst>
              <a:defRPr>
                <a:solidFill>
                  <a:schemeClr val="tx1"/>
                </a:solidFill>
                <a:latin typeface="Arial" panose="020B0604020202020204" pitchFamily="34" charset="0"/>
              </a:defRPr>
            </a:lvl2pPr>
            <a:lvl3pPr marL="1143000" indent="-228600">
              <a:tabLst>
                <a:tab pos="406400" algn="l"/>
              </a:tabLst>
              <a:defRPr>
                <a:solidFill>
                  <a:schemeClr val="tx1"/>
                </a:solidFill>
                <a:latin typeface="Arial" panose="020B0604020202020204" pitchFamily="34" charset="0"/>
              </a:defRPr>
            </a:lvl3pPr>
            <a:lvl4pPr marL="1600200" indent="-228600">
              <a:tabLst>
                <a:tab pos="406400" algn="l"/>
              </a:tabLst>
              <a:defRPr>
                <a:solidFill>
                  <a:schemeClr val="tx1"/>
                </a:solidFill>
                <a:latin typeface="Arial" panose="020B0604020202020204" pitchFamily="34" charset="0"/>
              </a:defRPr>
            </a:lvl4pPr>
            <a:lvl5pPr marL="2057400" indent="-228600">
              <a:tabLst>
                <a:tab pos="406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06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06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06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06400" algn="l"/>
              </a:tabLst>
              <a:defRPr>
                <a:solidFill>
                  <a:schemeClr val="tx1"/>
                </a:solidFill>
                <a:latin typeface="Arial" panose="020B0604020202020204" pitchFamily="34" charset="0"/>
              </a:defRPr>
            </a:lvl9pPr>
          </a:lstStyle>
          <a:p>
            <a:pPr eaLnBrk="1" hangingPunct="1">
              <a:buFont typeface="Times" pitchFamily="2" charset="0"/>
              <a:buNone/>
            </a:pPr>
            <a:r>
              <a:rPr lang="en-GB" altLang="en-US" sz="2400"/>
              <a:t>Self assembled structures are rich in phases </a:t>
            </a:r>
          </a:p>
          <a:p>
            <a:pPr eaLnBrk="1" hangingPunct="1">
              <a:buFont typeface="Times" pitchFamily="2" charset="0"/>
              <a:buNone/>
            </a:pPr>
            <a:r>
              <a:rPr lang="en-GB" altLang="en-US" sz="2400"/>
              <a:t>-&gt;	response by changing 		size and shape and 		arrangement of micelles</a:t>
            </a:r>
          </a:p>
          <a:p>
            <a:pPr eaLnBrk="1" hangingPunct="1">
              <a:buFont typeface="Times" pitchFamily="2" charset="0"/>
              <a:buNone/>
            </a:pPr>
            <a:r>
              <a:rPr lang="en-GB" altLang="en-US" sz="2400"/>
              <a:t>-&gt; 	dramatic change in 		properties </a:t>
            </a:r>
            <a:endParaRPr lang="en-GB" altLang="en-US" sz="2400" i="1"/>
          </a:p>
        </p:txBody>
      </p:sp>
    </p:spTree>
    <p:extLst>
      <p:ext uri="{BB962C8B-B14F-4D97-AF65-F5344CB8AC3E}">
        <p14:creationId xmlns:p14="http://schemas.microsoft.com/office/powerpoint/2010/main" val="836453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4">
            <a:extLst>
              <a:ext uri="{FF2B5EF4-FFF2-40B4-BE49-F238E27FC236}">
                <a16:creationId xmlns:a16="http://schemas.microsoft.com/office/drawing/2014/main" id="{136B4D99-B77E-AD49-9F31-05CFF00C1124}"/>
              </a:ext>
            </a:extLst>
          </p:cNvPr>
          <p:cNvSpPr>
            <a:spLocks noChangeArrowheads="1"/>
          </p:cNvSpPr>
          <p:nvPr/>
        </p:nvSpPr>
        <p:spPr bwMode="auto">
          <a:xfrm>
            <a:off x="833619" y="186258"/>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GB" altLang="en-US" sz="3600" dirty="0">
                <a:solidFill>
                  <a:srgbClr val="F100FE"/>
                </a:solidFill>
                <a:latin typeface="Arial Black" panose="020B0604020202020204" pitchFamily="34" charset="0"/>
              </a:rPr>
              <a:t>What is Condensed Matter?</a:t>
            </a:r>
            <a:endParaRPr lang="en-GB" altLang="en-US" sz="3600" dirty="0">
              <a:solidFill>
                <a:srgbClr val="F100FE"/>
              </a:solidFill>
            </a:endParaRPr>
          </a:p>
        </p:txBody>
      </p:sp>
      <p:sp>
        <p:nvSpPr>
          <p:cNvPr id="100358" name="Rectangle 6">
            <a:extLst>
              <a:ext uri="{FF2B5EF4-FFF2-40B4-BE49-F238E27FC236}">
                <a16:creationId xmlns:a16="http://schemas.microsoft.com/office/drawing/2014/main" id="{36D5F66F-1FD9-4C40-A397-EDBB4DCD93C8}"/>
              </a:ext>
            </a:extLst>
          </p:cNvPr>
          <p:cNvSpPr>
            <a:spLocks noChangeArrowheads="1"/>
          </p:cNvSpPr>
          <p:nvPr/>
        </p:nvSpPr>
        <p:spPr bwMode="auto">
          <a:xfrm>
            <a:off x="1187623" y="920647"/>
            <a:ext cx="741839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r>
              <a:rPr lang="en-GB" altLang="en-US" sz="1800" dirty="0">
                <a:latin typeface="Arial" panose="020B0604020202020204" pitchFamily="34" charset="0"/>
              </a:rPr>
              <a:t>“Condensed matter” refers to matter that is </a:t>
            </a:r>
            <a:r>
              <a:rPr lang="en-GB" altLang="en-US" sz="1800" b="1" dirty="0">
                <a:latin typeface="Arial" panose="020B0604020202020204" pitchFamily="34" charset="0"/>
              </a:rPr>
              <a:t>not</a:t>
            </a:r>
            <a:r>
              <a:rPr lang="en-GB" altLang="en-US" sz="1800" dirty="0">
                <a:latin typeface="Arial" panose="020B0604020202020204" pitchFamily="34" charset="0"/>
              </a:rPr>
              <a:t> in the gas phase but is condensed as a liquid or solid.  (condensed</a:t>
            </a:r>
            <a:r>
              <a:rPr lang="en-GB" altLang="en-US" sz="1800" dirty="0"/>
              <a:t> </a:t>
            </a:r>
            <a:r>
              <a:rPr lang="en-GB" altLang="en-US" sz="1800" dirty="0">
                <a:sym typeface="Wingdings" pitchFamily="2" charset="2"/>
              </a:rPr>
              <a:t></a:t>
            </a:r>
            <a:r>
              <a:rPr lang="en-GB" altLang="en-US" sz="1800" dirty="0">
                <a:latin typeface="Arial" panose="020B0604020202020204" pitchFamily="34" charset="0"/>
              </a:rPr>
              <a:t>denser!)</a:t>
            </a:r>
          </a:p>
          <a:p>
            <a:r>
              <a:rPr lang="en-GB" altLang="en-US" sz="1800" dirty="0">
                <a:solidFill>
                  <a:schemeClr val="accent2"/>
                </a:solidFill>
                <a:latin typeface="Arial" panose="020B0604020202020204" pitchFamily="34" charset="0"/>
              </a:rPr>
              <a:t>Matter condenses when attractive </a:t>
            </a:r>
            <a:r>
              <a:rPr lang="en-GB" altLang="en-US" sz="1800" u="sng" dirty="0">
                <a:solidFill>
                  <a:schemeClr val="accent2"/>
                </a:solidFill>
                <a:latin typeface="Arial" panose="020B0604020202020204" pitchFamily="34" charset="0"/>
              </a:rPr>
              <a:t>inter</a:t>
            </a:r>
            <a:r>
              <a:rPr lang="en-GB" altLang="en-US" sz="1800" dirty="0">
                <a:solidFill>
                  <a:schemeClr val="accent2"/>
                </a:solidFill>
                <a:latin typeface="Arial" panose="020B0604020202020204" pitchFamily="34" charset="0"/>
              </a:rPr>
              <a:t>molecular bond energies are comparable to or greater than thermal (</a:t>
            </a:r>
            <a:r>
              <a:rPr lang="en-GB" altLang="en-US" sz="1800" i="1" dirty="0">
                <a:solidFill>
                  <a:schemeClr val="accent2"/>
                </a:solidFill>
                <a:latin typeface="Arial" panose="020B0604020202020204" pitchFamily="34" charset="0"/>
              </a:rPr>
              <a:t>i.e.</a:t>
            </a:r>
            <a:r>
              <a:rPr lang="en-GB" altLang="en-US" sz="1800" dirty="0">
                <a:solidFill>
                  <a:schemeClr val="accent2"/>
                </a:solidFill>
                <a:latin typeface="Arial" panose="020B0604020202020204" pitchFamily="34" charset="0"/>
              </a:rPr>
              <a:t> kinetic) energy ~ </a:t>
            </a:r>
            <a:r>
              <a:rPr lang="en-GB" altLang="en-US" sz="1800" i="1" dirty="0" err="1">
                <a:solidFill>
                  <a:schemeClr val="accent2"/>
                </a:solidFill>
                <a:latin typeface="Arial" panose="020B0604020202020204" pitchFamily="34" charset="0"/>
              </a:rPr>
              <a:t>kT</a:t>
            </a:r>
            <a:r>
              <a:rPr lang="en-GB" altLang="en-US" sz="1800" dirty="0" err="1">
                <a:solidFill>
                  <a:schemeClr val="accent2"/>
                </a:solidFill>
                <a:latin typeface="Arial" panose="020B0604020202020204" pitchFamily="34" charset="0"/>
              </a:rPr>
              <a:t>.</a:t>
            </a:r>
            <a:endParaRPr lang="en-GB" altLang="en-US" sz="2800" dirty="0">
              <a:latin typeface="Arial" panose="020B0604020202020204" pitchFamily="34" charset="0"/>
            </a:endParaRPr>
          </a:p>
        </p:txBody>
      </p:sp>
      <p:grpSp>
        <p:nvGrpSpPr>
          <p:cNvPr id="2" name="Group 8">
            <a:extLst>
              <a:ext uri="{FF2B5EF4-FFF2-40B4-BE49-F238E27FC236}">
                <a16:creationId xmlns:a16="http://schemas.microsoft.com/office/drawing/2014/main" id="{83E3C36C-E918-834B-BC4F-C356E38DA32D}"/>
              </a:ext>
            </a:extLst>
          </p:cNvPr>
          <p:cNvGrpSpPr>
            <a:grpSpLocks/>
          </p:cNvGrpSpPr>
          <p:nvPr/>
        </p:nvGrpSpPr>
        <p:grpSpPr bwMode="auto">
          <a:xfrm>
            <a:off x="679376" y="2382612"/>
            <a:ext cx="8007424" cy="4312270"/>
            <a:chOff x="240" y="1152"/>
            <a:chExt cx="5232" cy="3044"/>
          </a:xfrm>
        </p:grpSpPr>
        <p:pic>
          <p:nvPicPr>
            <p:cNvPr id="17415" name="Picture 2" descr="CO2-phase-diag">
              <a:extLst>
                <a:ext uri="{FF2B5EF4-FFF2-40B4-BE49-F238E27FC236}">
                  <a16:creationId xmlns:a16="http://schemas.microsoft.com/office/drawing/2014/main" id="{F8DC8A8B-68DE-AE43-9877-5558F4796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152"/>
              <a:ext cx="4416" cy="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Text Box 3">
              <a:extLst>
                <a:ext uri="{FF2B5EF4-FFF2-40B4-BE49-F238E27FC236}">
                  <a16:creationId xmlns:a16="http://schemas.microsoft.com/office/drawing/2014/main" id="{ED6F4812-90AC-1443-ABA9-0F1D59A8A2F5}"/>
                </a:ext>
              </a:extLst>
            </p:cNvPr>
            <p:cNvSpPr txBox="1">
              <a:spLocks noChangeArrowheads="1"/>
            </p:cNvSpPr>
            <p:nvPr/>
          </p:nvSpPr>
          <p:spPr bwMode="auto">
            <a:xfrm>
              <a:off x="864" y="1344"/>
              <a:ext cx="29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1800">
                  <a:latin typeface="Arial Black" panose="020B0604020202020204" pitchFamily="34" charset="0"/>
                </a:rPr>
                <a:t>Phase diagram of carbon dioxide</a:t>
              </a:r>
              <a:endParaRPr lang="en-GB" altLang="en-US" sz="2400"/>
            </a:p>
          </p:txBody>
        </p:sp>
        <p:sp>
          <p:nvSpPr>
            <p:cNvPr id="17417" name="Text Box 7">
              <a:extLst>
                <a:ext uri="{FF2B5EF4-FFF2-40B4-BE49-F238E27FC236}">
                  <a16:creationId xmlns:a16="http://schemas.microsoft.com/office/drawing/2014/main" id="{35B20A80-0D61-884E-89B6-8EC5AEA7D12A}"/>
                </a:ext>
              </a:extLst>
            </p:cNvPr>
            <p:cNvSpPr txBox="1">
              <a:spLocks noChangeArrowheads="1"/>
            </p:cNvSpPr>
            <p:nvPr/>
          </p:nvSpPr>
          <p:spPr bwMode="auto">
            <a:xfrm>
              <a:off x="240" y="3984"/>
              <a:ext cx="52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1600" b="1">
                  <a:latin typeface="Arial" panose="020B0604020202020204" pitchFamily="34" charset="0"/>
                </a:rPr>
                <a:t>Image</a:t>
              </a:r>
              <a:r>
                <a:rPr lang="en-GB" altLang="en-US" sz="1600">
                  <a:latin typeface="Arial" panose="020B0604020202020204" pitchFamily="34" charset="0"/>
                </a:rPr>
                <a:t>: http://wps.prenhall.com/wps/media/objects/602/616516/Chapter_10.html</a:t>
              </a:r>
              <a:endParaRPr lang="en-GB" altLang="en-US" sz="2400"/>
            </a:p>
          </p:txBody>
        </p:sp>
      </p:grpSp>
      <p:sp>
        <p:nvSpPr>
          <p:cNvPr id="17413" name="Line 9">
            <a:extLst>
              <a:ext uri="{FF2B5EF4-FFF2-40B4-BE49-F238E27FC236}">
                <a16:creationId xmlns:a16="http://schemas.microsoft.com/office/drawing/2014/main" id="{154F865F-1DFE-DB4F-A644-37D84D827EC6}"/>
              </a:ext>
            </a:extLst>
          </p:cNvPr>
          <p:cNvSpPr>
            <a:spLocks noChangeShapeType="1"/>
          </p:cNvSpPr>
          <p:nvPr/>
        </p:nvSpPr>
        <p:spPr bwMode="auto">
          <a:xfrm flipV="1">
            <a:off x="6096000" y="3886200"/>
            <a:ext cx="0" cy="838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14" name="Line 10">
            <a:extLst>
              <a:ext uri="{FF2B5EF4-FFF2-40B4-BE49-F238E27FC236}">
                <a16:creationId xmlns:a16="http://schemas.microsoft.com/office/drawing/2014/main" id="{AAC7942C-017C-9B4F-969D-E32E52952880}"/>
              </a:ext>
            </a:extLst>
          </p:cNvPr>
          <p:cNvSpPr>
            <a:spLocks noChangeShapeType="1"/>
          </p:cNvSpPr>
          <p:nvPr/>
        </p:nvSpPr>
        <p:spPr bwMode="auto">
          <a:xfrm>
            <a:off x="4800600" y="3276600"/>
            <a:ext cx="11430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11532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035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8"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8ABF35E7-E9DE-E548-B747-7E40CCD37119}"/>
              </a:ext>
            </a:extLst>
          </p:cNvPr>
          <p:cNvSpPr>
            <a:spLocks noChangeArrowheads="1"/>
          </p:cNvSpPr>
          <p:nvPr/>
        </p:nvSpPr>
        <p:spPr bwMode="auto">
          <a:xfrm>
            <a:off x="609600" y="228600"/>
            <a:ext cx="77724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r>
              <a:rPr lang="en-US" altLang="en-US" sz="2400" b="1">
                <a:solidFill>
                  <a:schemeClr val="accent2"/>
                </a:solidFill>
                <a:latin typeface="Comic Sans MS" panose="030F0902030302020204" pitchFamily="66" charset="0"/>
              </a:rPr>
              <a:t>Micelles and Inverse Micelles</a:t>
            </a:r>
            <a:endParaRPr lang="en-US" altLang="en-US" sz="2400" b="1">
              <a:solidFill>
                <a:schemeClr val="accent2"/>
              </a:solidFill>
            </a:endParaRPr>
          </a:p>
        </p:txBody>
      </p:sp>
      <p:pic>
        <p:nvPicPr>
          <p:cNvPr id="27650" name="Picture 3" descr="INVMICLL">
            <a:extLst>
              <a:ext uri="{FF2B5EF4-FFF2-40B4-BE49-F238E27FC236}">
                <a16:creationId xmlns:a16="http://schemas.microsoft.com/office/drawing/2014/main" id="{4FBEB918-FA8A-314D-A760-2BB92F73D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581400"/>
            <a:ext cx="2827338"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4" descr="MICELLE">
            <a:extLst>
              <a:ext uri="{FF2B5EF4-FFF2-40B4-BE49-F238E27FC236}">
                <a16:creationId xmlns:a16="http://schemas.microsoft.com/office/drawing/2014/main" id="{E0BB97A3-5E33-2D4D-A92E-8A1A1A1B1E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581400"/>
            <a:ext cx="31242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 Box 5">
            <a:extLst>
              <a:ext uri="{FF2B5EF4-FFF2-40B4-BE49-F238E27FC236}">
                <a16:creationId xmlns:a16="http://schemas.microsoft.com/office/drawing/2014/main" id="{9576E851-328F-844D-B7B0-D4FFA37C8158}"/>
              </a:ext>
            </a:extLst>
          </p:cNvPr>
          <p:cNvSpPr txBox="1">
            <a:spLocks noChangeArrowheads="1"/>
          </p:cNvSpPr>
          <p:nvPr/>
        </p:nvSpPr>
        <p:spPr bwMode="auto">
          <a:xfrm>
            <a:off x="457200" y="1219200"/>
            <a:ext cx="8229600" cy="231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solidFill>
                  <a:schemeClr val="accent2"/>
                </a:solidFill>
                <a:latin typeface="Comic Sans MS" panose="030F0902030302020204" pitchFamily="66" charset="0"/>
              </a:rPr>
              <a:t>Surfactant:</a:t>
            </a:r>
            <a:r>
              <a:rPr lang="en-US" altLang="en-US">
                <a:latin typeface="Comic Sans MS" panose="030F0902030302020204" pitchFamily="66" charset="0"/>
              </a:rPr>
              <a:t>    Hydrophilic Head			Example:  Phospholipid</a:t>
            </a:r>
          </a:p>
          <a:p>
            <a:pPr>
              <a:spcBef>
                <a:spcPct val="50000"/>
              </a:spcBef>
            </a:pPr>
            <a:r>
              <a:rPr lang="en-US" altLang="en-US">
                <a:latin typeface="Comic Sans MS" panose="030F0902030302020204" pitchFamily="66" charset="0"/>
              </a:rPr>
              <a:t>                    + Hydrophobic Tail</a:t>
            </a:r>
          </a:p>
          <a:p>
            <a:pPr>
              <a:spcBef>
                <a:spcPct val="50000"/>
              </a:spcBef>
            </a:pPr>
            <a:endParaRPr lang="en-US" altLang="en-US">
              <a:latin typeface="Comic Sans MS" panose="030F0902030302020204" pitchFamily="66" charset="0"/>
            </a:endParaRPr>
          </a:p>
          <a:p>
            <a:pPr>
              <a:spcBef>
                <a:spcPct val="50000"/>
              </a:spcBef>
            </a:pPr>
            <a:endParaRPr lang="en-US" altLang="en-US">
              <a:latin typeface="Comic Sans MS" panose="030F0902030302020204" pitchFamily="66" charset="0"/>
            </a:endParaRPr>
          </a:p>
          <a:p>
            <a:pPr>
              <a:lnSpc>
                <a:spcPct val="80000"/>
              </a:lnSpc>
              <a:spcBef>
                <a:spcPct val="50000"/>
              </a:spcBef>
            </a:pPr>
            <a:r>
              <a:rPr lang="en-US" altLang="en-US">
                <a:latin typeface="Comic Sans MS" panose="030F0902030302020204" pitchFamily="66" charset="0"/>
              </a:rPr>
              <a:t>	</a:t>
            </a:r>
            <a:r>
              <a:rPr lang="en-US" altLang="en-US">
                <a:solidFill>
                  <a:schemeClr val="accent2"/>
                </a:solidFill>
                <a:latin typeface="Comic Sans MS" panose="030F0902030302020204" pitchFamily="66" charset="0"/>
              </a:rPr>
              <a:t>Micelle:  			Inverse Micelle:</a:t>
            </a:r>
          </a:p>
          <a:p>
            <a:pPr>
              <a:lnSpc>
                <a:spcPct val="80000"/>
              </a:lnSpc>
              <a:spcBef>
                <a:spcPct val="50000"/>
              </a:spcBef>
            </a:pPr>
            <a:r>
              <a:rPr lang="en-US" altLang="en-US">
                <a:latin typeface="Comic Sans MS" panose="030F0902030302020204" pitchFamily="66" charset="0"/>
              </a:rPr>
              <a:t>	Heads outside, Water outside	Heads inside, Water inside</a:t>
            </a:r>
          </a:p>
        </p:txBody>
      </p:sp>
      <p:pic>
        <p:nvPicPr>
          <p:cNvPr id="27653" name="Picture 6" descr="PHOSLIPD">
            <a:extLst>
              <a:ext uri="{FF2B5EF4-FFF2-40B4-BE49-F238E27FC236}">
                <a16:creationId xmlns:a16="http://schemas.microsoft.com/office/drawing/2014/main" id="{6734B4B4-E5CE-A94A-82D8-FEB94C6392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3226"/>
          <a:stretch>
            <a:fillRect/>
          </a:stretch>
        </p:blipFill>
        <p:spPr bwMode="auto">
          <a:xfrm>
            <a:off x="4191000" y="838200"/>
            <a:ext cx="58578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7" descr="INVMICLL">
            <a:extLst>
              <a:ext uri="{FF2B5EF4-FFF2-40B4-BE49-F238E27FC236}">
                <a16:creationId xmlns:a16="http://schemas.microsoft.com/office/drawing/2014/main" id="{026A8B8E-375C-6940-834C-677CC73C4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313" t="61557" r="53203"/>
          <a:stretch>
            <a:fillRect/>
          </a:stretch>
        </p:blipFill>
        <p:spPr bwMode="auto">
          <a:xfrm>
            <a:off x="5105400" y="990600"/>
            <a:ext cx="7127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9085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1C0C5172-686F-7045-B7B3-C4C112E1437B}"/>
              </a:ext>
            </a:extLst>
          </p:cNvPr>
          <p:cNvSpPr>
            <a:spLocks noChangeArrowheads="1"/>
          </p:cNvSpPr>
          <p:nvPr/>
        </p:nvSpPr>
        <p:spPr bwMode="auto">
          <a:xfrm>
            <a:off x="609600" y="228600"/>
            <a:ext cx="77724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r>
              <a:rPr lang="en-US" altLang="en-US" sz="2400" b="1">
                <a:solidFill>
                  <a:schemeClr val="accent2"/>
                </a:solidFill>
                <a:latin typeface="Comic Sans MS" panose="030F0902030302020204" pitchFamily="66" charset="0"/>
              </a:rPr>
              <a:t>Bilayer Structures</a:t>
            </a:r>
            <a:endParaRPr lang="en-US" altLang="en-US" sz="2400" b="1">
              <a:solidFill>
                <a:schemeClr val="accent2"/>
              </a:solidFill>
            </a:endParaRPr>
          </a:p>
        </p:txBody>
      </p:sp>
      <p:grpSp>
        <p:nvGrpSpPr>
          <p:cNvPr id="29698" name="Group 19">
            <a:extLst>
              <a:ext uri="{FF2B5EF4-FFF2-40B4-BE49-F238E27FC236}">
                <a16:creationId xmlns:a16="http://schemas.microsoft.com/office/drawing/2014/main" id="{A294BE7D-9D8B-B34D-AD46-7B4172600EC2}"/>
              </a:ext>
            </a:extLst>
          </p:cNvPr>
          <p:cNvGrpSpPr>
            <a:grpSpLocks/>
          </p:cNvGrpSpPr>
          <p:nvPr/>
        </p:nvGrpSpPr>
        <p:grpSpPr bwMode="auto">
          <a:xfrm>
            <a:off x="2057400" y="1295400"/>
            <a:ext cx="7086600" cy="5410200"/>
            <a:chOff x="1296" y="816"/>
            <a:chExt cx="4464" cy="3408"/>
          </a:xfrm>
        </p:grpSpPr>
        <p:pic>
          <p:nvPicPr>
            <p:cNvPr id="29699" name="Picture 15" descr="BILAYERS">
              <a:extLst>
                <a:ext uri="{FF2B5EF4-FFF2-40B4-BE49-F238E27FC236}">
                  <a16:creationId xmlns:a16="http://schemas.microsoft.com/office/drawing/2014/main" id="{7F01BF06-D662-8A40-BA06-4DE1B82EC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 y="816"/>
              <a:ext cx="2800" cy="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16">
              <a:extLst>
                <a:ext uri="{FF2B5EF4-FFF2-40B4-BE49-F238E27FC236}">
                  <a16:creationId xmlns:a16="http://schemas.microsoft.com/office/drawing/2014/main" id="{297356E4-0046-1F4E-AAD4-4CAC4DE8C9F4}"/>
                </a:ext>
              </a:extLst>
            </p:cNvPr>
            <p:cNvSpPr txBox="1">
              <a:spLocks noChangeArrowheads="1"/>
            </p:cNvSpPr>
            <p:nvPr/>
          </p:nvSpPr>
          <p:spPr bwMode="auto">
            <a:xfrm>
              <a:off x="3452" y="889"/>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solidFill>
                    <a:srgbClr val="CC3300"/>
                  </a:solidFill>
                </a:rPr>
                <a:t>, Vesicle</a:t>
              </a:r>
            </a:p>
          </p:txBody>
        </p:sp>
        <p:sp>
          <p:nvSpPr>
            <p:cNvPr id="29701" name="Text Box 18">
              <a:extLst>
                <a:ext uri="{FF2B5EF4-FFF2-40B4-BE49-F238E27FC236}">
                  <a16:creationId xmlns:a16="http://schemas.microsoft.com/office/drawing/2014/main" id="{08B2F60E-9B54-FA47-AC96-5DFC7882BB0E}"/>
                </a:ext>
              </a:extLst>
            </p:cNvPr>
            <p:cNvSpPr txBox="1">
              <a:spLocks noChangeArrowheads="1"/>
            </p:cNvSpPr>
            <p:nvPr/>
          </p:nvSpPr>
          <p:spPr bwMode="auto">
            <a:xfrm>
              <a:off x="3984" y="3648"/>
              <a:ext cx="17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a:solidFill>
                    <a:srgbClr val="CC3300"/>
                  </a:solidFill>
                </a:rPr>
                <a:t>Part of a Cell Wall </a:t>
              </a:r>
            </a:p>
          </p:txBody>
        </p:sp>
      </p:grpSp>
    </p:spTree>
    <p:extLst>
      <p:ext uri="{BB962C8B-B14F-4D97-AF65-F5344CB8AC3E}">
        <p14:creationId xmlns:p14="http://schemas.microsoft.com/office/powerpoint/2010/main" val="1672438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6C65478A-1E12-A346-B7E4-373213B83B34}"/>
              </a:ext>
            </a:extLst>
          </p:cNvPr>
          <p:cNvSpPr>
            <a:spLocks noChangeArrowheads="1"/>
          </p:cNvSpPr>
          <p:nvPr/>
        </p:nvSpPr>
        <p:spPr bwMode="auto">
          <a:xfrm>
            <a:off x="609600" y="228600"/>
            <a:ext cx="77724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r>
              <a:rPr lang="en-US" altLang="en-US" sz="2400" b="1">
                <a:solidFill>
                  <a:schemeClr val="accent2"/>
                </a:solidFill>
                <a:latin typeface="Comic Sans MS" panose="030F0902030302020204" pitchFamily="66" charset="0"/>
              </a:rPr>
              <a:t>Drug Delivery via Liposomes</a:t>
            </a:r>
            <a:endParaRPr lang="en-US" altLang="en-US" sz="2400" b="1">
              <a:solidFill>
                <a:schemeClr val="accent2"/>
              </a:solidFill>
            </a:endParaRPr>
          </a:p>
        </p:txBody>
      </p:sp>
      <p:pic>
        <p:nvPicPr>
          <p:cNvPr id="31746" name="Picture 7" descr="Liposome">
            <a:extLst>
              <a:ext uri="{FF2B5EF4-FFF2-40B4-BE49-F238E27FC236}">
                <a16:creationId xmlns:a16="http://schemas.microsoft.com/office/drawing/2014/main" id="{FEB1BC64-FEFE-DA44-8CBD-A481EA3B0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708"/>
          <a:stretch>
            <a:fillRect/>
          </a:stretch>
        </p:blipFill>
        <p:spPr bwMode="auto">
          <a:xfrm>
            <a:off x="609600" y="1133475"/>
            <a:ext cx="754380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660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25142262-01EB-9442-B17B-83D9BC2E72ED}"/>
              </a:ext>
            </a:extLst>
          </p:cNvPr>
          <p:cNvSpPr>
            <a:spLocks noChangeArrowheads="1"/>
          </p:cNvSpPr>
          <p:nvPr/>
        </p:nvSpPr>
        <p:spPr bwMode="auto">
          <a:xfrm>
            <a:off x="609600" y="228600"/>
            <a:ext cx="77724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r>
              <a:rPr lang="en-US" altLang="en-US" sz="2400" b="1">
                <a:solidFill>
                  <a:schemeClr val="accent2"/>
                </a:solidFill>
                <a:latin typeface="Comic Sans MS" panose="030F0902030302020204" pitchFamily="66" charset="0"/>
              </a:rPr>
              <a:t>Supramolecular  Assemblies</a:t>
            </a:r>
            <a:endParaRPr lang="en-US" altLang="en-US" sz="2400" b="1">
              <a:solidFill>
                <a:schemeClr val="accent2"/>
              </a:solidFill>
            </a:endParaRPr>
          </a:p>
        </p:txBody>
      </p:sp>
      <p:pic>
        <p:nvPicPr>
          <p:cNvPr id="33794" name="Picture 14" descr="supramol">
            <a:extLst>
              <a:ext uri="{FF2B5EF4-FFF2-40B4-BE49-F238E27FC236}">
                <a16:creationId xmlns:a16="http://schemas.microsoft.com/office/drawing/2014/main" id="{9CE9ED58-62A4-9349-BB24-4C8C5BE76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57250"/>
            <a:ext cx="7800975"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2452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descr="biomolec">
            <a:extLst>
              <a:ext uri="{FF2B5EF4-FFF2-40B4-BE49-F238E27FC236}">
                <a16:creationId xmlns:a16="http://schemas.microsoft.com/office/drawing/2014/main" id="{C43FF954-7ECF-9E49-A0CA-3586D7F0C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2250"/>
            <a:ext cx="89916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937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9D48-372A-9E4D-8BCC-722EBBF2CDFA}"/>
              </a:ext>
            </a:extLst>
          </p:cNvPr>
          <p:cNvSpPr>
            <a:spLocks noGrp="1"/>
          </p:cNvSpPr>
          <p:nvPr>
            <p:ph type="title"/>
          </p:nvPr>
        </p:nvSpPr>
        <p:spPr>
          <a:xfrm>
            <a:off x="428625" y="2948781"/>
            <a:ext cx="8229600" cy="1143000"/>
          </a:xfrm>
        </p:spPr>
        <p:txBody>
          <a:bodyPr/>
          <a:lstStyle/>
          <a:p>
            <a:r>
              <a:rPr lang="en-US" dirty="0"/>
              <a:t>Competitions on Self-Assembly</a:t>
            </a:r>
          </a:p>
        </p:txBody>
      </p:sp>
    </p:spTree>
    <p:extLst>
      <p:ext uri="{BB962C8B-B14F-4D97-AF65-F5344CB8AC3E}">
        <p14:creationId xmlns:p14="http://schemas.microsoft.com/office/powerpoint/2010/main" val="3476524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DA608E6D-BA70-7A4D-BC33-6533E55B36B6}"/>
              </a:ext>
            </a:extLst>
          </p:cNvPr>
          <p:cNvSpPr>
            <a:spLocks noGrp="1" noChangeArrowheads="1"/>
          </p:cNvSpPr>
          <p:nvPr>
            <p:ph type="title"/>
          </p:nvPr>
        </p:nvSpPr>
        <p:spPr>
          <a:xfrm>
            <a:off x="194553" y="188913"/>
            <a:ext cx="8554161" cy="792162"/>
          </a:xfrm>
        </p:spPr>
        <p:txBody>
          <a:bodyPr>
            <a:noAutofit/>
          </a:bodyPr>
          <a:lstStyle/>
          <a:p>
            <a:r>
              <a:rPr lang="en-GB" altLang="en-US" dirty="0">
                <a:latin typeface="Arial Black" panose="020B0604020202020204" pitchFamily="34" charset="0"/>
                <a:ea typeface="ＭＳ Ｐゴシック" panose="020B0600070205080204" pitchFamily="34" charset="-128"/>
              </a:rPr>
              <a:t>Competitions in Self-Assembly</a:t>
            </a:r>
            <a:endParaRPr lang="en-GB" altLang="en-US" dirty="0">
              <a:ea typeface="ＭＳ Ｐゴシック" panose="020B0600070205080204" pitchFamily="34" charset="-128"/>
            </a:endParaRPr>
          </a:p>
        </p:txBody>
      </p:sp>
      <p:sp>
        <p:nvSpPr>
          <p:cNvPr id="26627" name="Rectangle 3">
            <a:extLst>
              <a:ext uri="{FF2B5EF4-FFF2-40B4-BE49-F238E27FC236}">
                <a16:creationId xmlns:a16="http://schemas.microsoft.com/office/drawing/2014/main" id="{680A7E20-9874-B246-8B62-95C7BE8715F1}"/>
              </a:ext>
            </a:extLst>
          </p:cNvPr>
          <p:cNvSpPr>
            <a:spLocks noGrp="1" noChangeArrowheads="1"/>
          </p:cNvSpPr>
          <p:nvPr>
            <p:ph type="body" idx="1"/>
          </p:nvPr>
        </p:nvSpPr>
        <p:spPr>
          <a:xfrm>
            <a:off x="611188" y="1052513"/>
            <a:ext cx="8229600" cy="5029200"/>
          </a:xfrm>
        </p:spPr>
        <p:txBody>
          <a:bodyPr/>
          <a:lstStyle/>
          <a:p>
            <a:r>
              <a:rPr lang="en-GB" altLang="en-US" sz="2400" dirty="0">
                <a:latin typeface="Arial" panose="020B0604020202020204" pitchFamily="34" charset="0"/>
                <a:ea typeface="ＭＳ Ｐゴシック" panose="020B0600070205080204" pitchFamily="34" charset="-128"/>
              </a:rPr>
              <a:t>Molecules often segregate at an interface to LOWER the interfacial energy - leading to an ordering of the system.</a:t>
            </a:r>
          </a:p>
          <a:p>
            <a:r>
              <a:rPr lang="en-GB" altLang="en-US" sz="2400" dirty="0">
                <a:solidFill>
                  <a:srgbClr val="0E46FF"/>
                </a:solidFill>
                <a:latin typeface="Arial" panose="020B0604020202020204" pitchFamily="34" charset="0"/>
                <a:ea typeface="ＭＳ Ｐゴシック" panose="020B0600070205080204" pitchFamily="34" charset="-128"/>
              </a:rPr>
              <a:t>This self-assembly is opposed by thermal motion that disrupts the ordering.</a:t>
            </a:r>
          </a:p>
          <a:p>
            <a:r>
              <a:rPr lang="en-GB" altLang="en-US" sz="2400" dirty="0">
                <a:latin typeface="Arial" panose="020B0604020202020204" pitchFamily="34" charset="0"/>
                <a:ea typeface="ＭＳ Ｐゴシック" panose="020B0600070205080204" pitchFamily="34" charset="-128"/>
              </a:rPr>
              <a:t>Self-assembly usually DECREASES the entropy, which is not favoured by thermodynamics.</a:t>
            </a:r>
          </a:p>
          <a:p>
            <a:r>
              <a:rPr lang="en-GB" altLang="en-US" sz="2400" dirty="0">
                <a:solidFill>
                  <a:srgbClr val="0E46FF"/>
                </a:solidFill>
                <a:latin typeface="Arial" panose="020B0604020202020204" pitchFamily="34" charset="0"/>
                <a:ea typeface="ＭＳ Ｐゴシック" panose="020B0600070205080204" pitchFamily="34" charset="-128"/>
              </a:rPr>
              <a:t>But there are </a:t>
            </a:r>
            <a:r>
              <a:rPr lang="en-GB" altLang="en-US" sz="2400" dirty="0">
                <a:solidFill>
                  <a:srgbClr val="0E46FF"/>
                </a:solidFill>
                <a:latin typeface="Arial Black" panose="020B0604020202020204" pitchFamily="34" charset="0"/>
                <a:ea typeface="ＭＳ Ｐゴシック" panose="020B0600070205080204" pitchFamily="34" charset="-128"/>
              </a:rPr>
              <a:t>attractive </a:t>
            </a:r>
            <a:r>
              <a:rPr lang="en-GB" altLang="en-US" sz="2400" dirty="0">
                <a:solidFill>
                  <a:srgbClr val="0E46FF"/>
                </a:solidFill>
                <a:latin typeface="Arial" panose="020B0604020202020204" pitchFamily="34" charset="0"/>
                <a:ea typeface="ＭＳ Ｐゴシック" panose="020B0600070205080204" pitchFamily="34" charset="-128"/>
              </a:rPr>
              <a:t>and</a:t>
            </a:r>
            <a:r>
              <a:rPr lang="en-GB" altLang="en-US" sz="2400" dirty="0">
                <a:solidFill>
                  <a:srgbClr val="0E46FF"/>
                </a:solidFill>
                <a:latin typeface="Arial Black" panose="020B0604020202020204" pitchFamily="34" charset="0"/>
                <a:ea typeface="ＭＳ Ｐゴシック" panose="020B0600070205080204" pitchFamily="34" charset="-128"/>
              </a:rPr>
              <a:t> repulsive</a:t>
            </a:r>
            <a:r>
              <a:rPr lang="en-GB" altLang="en-US" sz="2400" dirty="0">
                <a:solidFill>
                  <a:srgbClr val="0E46FF"/>
                </a:solidFill>
                <a:latin typeface="Arial" panose="020B0604020202020204" pitchFamily="34" charset="0"/>
                <a:ea typeface="ＭＳ Ｐゴシック" panose="020B0600070205080204" pitchFamily="34" charset="-128"/>
              </a:rPr>
              <a:t> interactions between molecules that dominate.</a:t>
            </a:r>
          </a:p>
        </p:txBody>
      </p:sp>
      <p:grpSp>
        <p:nvGrpSpPr>
          <p:cNvPr id="2" name="Group 12">
            <a:extLst>
              <a:ext uri="{FF2B5EF4-FFF2-40B4-BE49-F238E27FC236}">
                <a16:creationId xmlns:a16="http://schemas.microsoft.com/office/drawing/2014/main" id="{33114A9B-7DCF-DE43-85BC-640102BC1E0F}"/>
              </a:ext>
            </a:extLst>
          </p:cNvPr>
          <p:cNvGrpSpPr>
            <a:grpSpLocks/>
          </p:cNvGrpSpPr>
          <p:nvPr/>
        </p:nvGrpSpPr>
        <p:grpSpPr bwMode="auto">
          <a:xfrm>
            <a:off x="827088" y="4292600"/>
            <a:ext cx="7921625" cy="2262188"/>
            <a:chOff x="657" y="2795"/>
            <a:chExt cx="4990" cy="1425"/>
          </a:xfrm>
        </p:grpSpPr>
        <p:sp>
          <p:nvSpPr>
            <p:cNvPr id="59397" name="Text Box 5">
              <a:extLst>
                <a:ext uri="{FF2B5EF4-FFF2-40B4-BE49-F238E27FC236}">
                  <a16:creationId xmlns:a16="http://schemas.microsoft.com/office/drawing/2014/main" id="{00B1171A-B16B-9247-859B-02C1479249DB}"/>
                </a:ext>
              </a:extLst>
            </p:cNvPr>
            <p:cNvSpPr txBox="1">
              <a:spLocks noChangeArrowheads="1"/>
            </p:cNvSpPr>
            <p:nvPr/>
          </p:nvSpPr>
          <p:spPr bwMode="auto">
            <a:xfrm>
              <a:off x="2109" y="3294"/>
              <a:ext cx="235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a:solidFill>
                    <a:srgbClr val="FF0000"/>
                  </a:solidFill>
                  <a:latin typeface="Symbol" pitchFamily="2" charset="2"/>
                </a:rPr>
                <a:t>D</a:t>
              </a:r>
              <a:r>
                <a:rPr lang="en-GB" altLang="en-US">
                  <a:solidFill>
                    <a:srgbClr val="FF0000"/>
                  </a:solidFill>
                  <a:latin typeface="Arial" panose="020B0604020202020204" pitchFamily="34" charset="0"/>
                </a:rPr>
                <a:t>F</a:t>
              </a:r>
              <a:r>
                <a:rPr lang="en-GB" altLang="en-US">
                  <a:solidFill>
                    <a:srgbClr val="FF0000"/>
                  </a:solidFill>
                </a:rPr>
                <a:t> = </a:t>
              </a:r>
              <a:r>
                <a:rPr lang="en-GB" altLang="en-US">
                  <a:solidFill>
                    <a:srgbClr val="FF0000"/>
                  </a:solidFill>
                  <a:latin typeface="Symbol" pitchFamily="2" charset="2"/>
                </a:rPr>
                <a:t>D</a:t>
              </a:r>
              <a:r>
                <a:rPr lang="en-GB" altLang="en-US">
                  <a:solidFill>
                    <a:srgbClr val="FF0000"/>
                  </a:solidFill>
                </a:rPr>
                <a:t>U - T</a:t>
              </a:r>
              <a:r>
                <a:rPr lang="en-GB" altLang="en-US">
                  <a:solidFill>
                    <a:srgbClr val="FF0000"/>
                  </a:solidFill>
                  <a:latin typeface="Symbol" pitchFamily="2" charset="2"/>
                </a:rPr>
                <a:t>D</a:t>
              </a:r>
              <a:r>
                <a:rPr lang="en-GB" altLang="en-US">
                  <a:solidFill>
                    <a:srgbClr val="FF0000"/>
                  </a:solidFill>
                </a:rPr>
                <a:t>S</a:t>
              </a:r>
            </a:p>
          </p:txBody>
        </p:sp>
        <p:sp>
          <p:nvSpPr>
            <p:cNvPr id="59398" name="Text Box 7">
              <a:extLst>
                <a:ext uri="{FF2B5EF4-FFF2-40B4-BE49-F238E27FC236}">
                  <a16:creationId xmlns:a16="http://schemas.microsoft.com/office/drawing/2014/main" id="{856DB268-5D9A-F641-9944-0FE6A531D004}"/>
                </a:ext>
              </a:extLst>
            </p:cNvPr>
            <p:cNvSpPr txBox="1">
              <a:spLocks noChangeArrowheads="1"/>
            </p:cNvSpPr>
            <p:nvPr/>
          </p:nvSpPr>
          <p:spPr bwMode="auto">
            <a:xfrm>
              <a:off x="657" y="2795"/>
              <a:ext cx="462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latin typeface="Arial" panose="020B0604020202020204" pitchFamily="34" charset="0"/>
                </a:rPr>
                <a:t>If free energy decreases (</a:t>
              </a:r>
              <a:r>
                <a:rPr lang="en-GB" altLang="en-US" sz="2400">
                  <a:latin typeface="Symbol" pitchFamily="2" charset="2"/>
                </a:rPr>
                <a:t>D</a:t>
              </a:r>
              <a:r>
                <a:rPr lang="en-GB" altLang="en-US" sz="2400" i="1">
                  <a:latin typeface="Arial" panose="020B0604020202020204" pitchFamily="34" charset="0"/>
                </a:rPr>
                <a:t>F</a:t>
              </a:r>
              <a:r>
                <a:rPr lang="en-GB" altLang="en-US" sz="2400">
                  <a:latin typeface="Arial" panose="020B0604020202020204" pitchFamily="34" charset="0"/>
                </a:rPr>
                <a:t> &lt; 0), then the process is </a:t>
              </a:r>
              <a:r>
                <a:rPr lang="en-GB" altLang="en-US" sz="2400" i="1">
                  <a:latin typeface="Arial" panose="020B0604020202020204" pitchFamily="34" charset="0"/>
                </a:rPr>
                <a:t>spontaneous</a:t>
              </a:r>
              <a:r>
                <a:rPr lang="en-GB" altLang="en-US" sz="2400">
                  <a:latin typeface="Arial" panose="020B0604020202020204" pitchFamily="34" charset="0"/>
                </a:rPr>
                <a:t>.</a:t>
              </a:r>
            </a:p>
          </p:txBody>
        </p:sp>
        <p:sp>
          <p:nvSpPr>
            <p:cNvPr id="59399" name="Text Box 8">
              <a:extLst>
                <a:ext uri="{FF2B5EF4-FFF2-40B4-BE49-F238E27FC236}">
                  <a16:creationId xmlns:a16="http://schemas.microsoft.com/office/drawing/2014/main" id="{267D925D-AAC4-3440-8273-89DA8E24D53C}"/>
                </a:ext>
              </a:extLst>
            </p:cNvPr>
            <p:cNvSpPr txBox="1">
              <a:spLocks noChangeArrowheads="1"/>
            </p:cNvSpPr>
            <p:nvPr/>
          </p:nvSpPr>
          <p:spPr bwMode="auto">
            <a:xfrm>
              <a:off x="3560" y="3702"/>
              <a:ext cx="208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latin typeface="Arial" panose="020B0604020202020204" pitchFamily="34" charset="0"/>
                </a:rPr>
                <a:t>Entropy (</a:t>
              </a:r>
              <a:r>
                <a:rPr lang="en-GB" altLang="en-US" sz="2400" i="1">
                  <a:latin typeface="Arial" panose="020B0604020202020204" pitchFamily="34" charset="0"/>
                </a:rPr>
                <a:t>S</a:t>
              </a:r>
              <a:r>
                <a:rPr lang="en-GB" altLang="en-US" sz="2400">
                  <a:latin typeface="Arial" panose="020B0604020202020204" pitchFamily="34" charset="0"/>
                </a:rPr>
                <a:t>) increase is favourable</a:t>
              </a:r>
            </a:p>
          </p:txBody>
        </p:sp>
        <p:sp>
          <p:nvSpPr>
            <p:cNvPr id="59400" name="Text Box 9">
              <a:extLst>
                <a:ext uri="{FF2B5EF4-FFF2-40B4-BE49-F238E27FC236}">
                  <a16:creationId xmlns:a16="http://schemas.microsoft.com/office/drawing/2014/main" id="{FB6B9A8D-DC29-DC4A-AF6F-6DB924A9305C}"/>
                </a:ext>
              </a:extLst>
            </p:cNvPr>
            <p:cNvSpPr txBox="1">
              <a:spLocks noChangeArrowheads="1"/>
            </p:cNvSpPr>
            <p:nvPr/>
          </p:nvSpPr>
          <p:spPr bwMode="auto">
            <a:xfrm>
              <a:off x="748" y="3702"/>
              <a:ext cx="208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latin typeface="Arial" panose="020B0604020202020204" pitchFamily="34" charset="0"/>
                </a:rPr>
                <a:t>Internal Energy (</a:t>
              </a:r>
              <a:r>
                <a:rPr lang="en-GB" altLang="en-US" sz="2400" i="1">
                  <a:latin typeface="Arial" panose="020B0604020202020204" pitchFamily="34" charset="0"/>
                </a:rPr>
                <a:t>U</a:t>
              </a:r>
              <a:r>
                <a:rPr lang="en-GB" altLang="en-US" sz="2400">
                  <a:latin typeface="Arial" panose="020B0604020202020204" pitchFamily="34" charset="0"/>
                </a:rPr>
                <a:t>) decrease is favourable</a:t>
              </a:r>
            </a:p>
          </p:txBody>
        </p:sp>
        <p:sp>
          <p:nvSpPr>
            <p:cNvPr id="59401" name="Line 10">
              <a:extLst>
                <a:ext uri="{FF2B5EF4-FFF2-40B4-BE49-F238E27FC236}">
                  <a16:creationId xmlns:a16="http://schemas.microsoft.com/office/drawing/2014/main" id="{B2E58EDB-A678-3448-BC27-A390B21257FB}"/>
                </a:ext>
              </a:extLst>
            </p:cNvPr>
            <p:cNvSpPr>
              <a:spLocks noChangeShapeType="1"/>
            </p:cNvSpPr>
            <p:nvPr/>
          </p:nvSpPr>
          <p:spPr bwMode="auto">
            <a:xfrm flipV="1">
              <a:off x="2744" y="3612"/>
              <a:ext cx="227"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402" name="Line 11">
              <a:extLst>
                <a:ext uri="{FF2B5EF4-FFF2-40B4-BE49-F238E27FC236}">
                  <a16:creationId xmlns:a16="http://schemas.microsoft.com/office/drawing/2014/main" id="{EDA8F756-A1D1-8449-87E0-C39873DEE85C}"/>
                </a:ext>
              </a:extLst>
            </p:cNvPr>
            <p:cNvSpPr>
              <a:spLocks noChangeShapeType="1"/>
            </p:cNvSpPr>
            <p:nvPr/>
          </p:nvSpPr>
          <p:spPr bwMode="auto">
            <a:xfrm flipH="1" flipV="1">
              <a:off x="3833" y="3566"/>
              <a:ext cx="408"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667260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6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8487B738-7C5B-CF4D-8989-C515282FC63F}"/>
              </a:ext>
            </a:extLst>
          </p:cNvPr>
          <p:cNvSpPr>
            <a:spLocks noGrp="1" noChangeArrowheads="1"/>
          </p:cNvSpPr>
          <p:nvPr>
            <p:ph type="title"/>
          </p:nvPr>
        </p:nvSpPr>
        <p:spPr>
          <a:xfrm>
            <a:off x="533400" y="0"/>
            <a:ext cx="7772400" cy="1143000"/>
          </a:xfrm>
        </p:spPr>
        <p:txBody>
          <a:bodyPr>
            <a:normAutofit/>
          </a:bodyPr>
          <a:lstStyle/>
          <a:p>
            <a:r>
              <a:rPr lang="en-GB" altLang="en-US" dirty="0">
                <a:latin typeface="Arial Black" panose="020B0604020202020204" pitchFamily="34" charset="0"/>
                <a:ea typeface="ＭＳ Ｐゴシック" panose="020B0600070205080204" pitchFamily="34" charset="-128"/>
              </a:rPr>
              <a:t>Importance of Interfaces</a:t>
            </a:r>
            <a:endParaRPr lang="en-GB" altLang="en-US" dirty="0">
              <a:ea typeface="ＭＳ Ｐゴシック" panose="020B0600070205080204" pitchFamily="34" charset="-128"/>
            </a:endParaRPr>
          </a:p>
        </p:txBody>
      </p:sp>
      <p:sp>
        <p:nvSpPr>
          <p:cNvPr id="23555" name="Rectangle 3">
            <a:extLst>
              <a:ext uri="{FF2B5EF4-FFF2-40B4-BE49-F238E27FC236}">
                <a16:creationId xmlns:a16="http://schemas.microsoft.com/office/drawing/2014/main" id="{34442A91-CA2B-8D43-AF53-462E124BBF93}"/>
              </a:ext>
            </a:extLst>
          </p:cNvPr>
          <p:cNvSpPr>
            <a:spLocks noGrp="1" noChangeArrowheads="1"/>
          </p:cNvSpPr>
          <p:nvPr>
            <p:ph type="body" idx="1"/>
          </p:nvPr>
        </p:nvSpPr>
        <p:spPr>
          <a:xfrm>
            <a:off x="685800" y="990600"/>
            <a:ext cx="7847013" cy="5486400"/>
          </a:xfrm>
        </p:spPr>
        <p:txBody>
          <a:bodyPr/>
          <a:lstStyle/>
          <a:p>
            <a:endParaRPr lang="en-GB" altLang="en-US" sz="2400" dirty="0">
              <a:latin typeface="Arial" panose="020B0604020202020204" pitchFamily="34" charset="0"/>
              <a:ea typeface="ＭＳ Ｐゴシック" panose="020B0600070205080204" pitchFamily="34" charset="-128"/>
            </a:endParaRPr>
          </a:p>
          <a:p>
            <a:r>
              <a:rPr lang="en-GB" altLang="en-US" sz="2400" dirty="0">
                <a:solidFill>
                  <a:schemeClr val="accent2"/>
                </a:solidFill>
                <a:latin typeface="Arial" panose="020B0604020202020204" pitchFamily="34" charset="0"/>
                <a:ea typeface="ＭＳ Ｐゴシック" panose="020B0600070205080204" pitchFamily="34" charset="-128"/>
              </a:rPr>
              <a:t>Free energy change:  </a:t>
            </a:r>
            <a:r>
              <a:rPr lang="en-GB" altLang="en-US" sz="2400" dirty="0" err="1">
                <a:solidFill>
                  <a:srgbClr val="FF0000"/>
                </a:solidFill>
                <a:latin typeface="Arial" panose="020B0604020202020204" pitchFamily="34" charset="0"/>
                <a:ea typeface="ＭＳ Ｐゴシック" panose="020B0600070205080204" pitchFamily="34" charset="-128"/>
              </a:rPr>
              <a:t>d</a:t>
            </a:r>
            <a:r>
              <a:rPr lang="en-GB" altLang="en-US" sz="2400" i="1" dirty="0" err="1">
                <a:solidFill>
                  <a:srgbClr val="FF0000"/>
                </a:solidFill>
                <a:latin typeface="Arial" panose="020B0604020202020204" pitchFamily="34" charset="0"/>
                <a:ea typeface="ＭＳ Ｐゴシック" panose="020B0600070205080204" pitchFamily="34" charset="-128"/>
              </a:rPr>
              <a:t>F</a:t>
            </a:r>
            <a:r>
              <a:rPr lang="en-GB" altLang="en-US" sz="2400" dirty="0">
                <a:solidFill>
                  <a:srgbClr val="FF0000"/>
                </a:solidFill>
                <a:latin typeface="Arial" panose="020B0604020202020204" pitchFamily="34" charset="0"/>
                <a:ea typeface="ＭＳ Ｐゴシック" panose="020B0600070205080204" pitchFamily="34" charset="-128"/>
              </a:rPr>
              <a:t> = </a:t>
            </a:r>
            <a:r>
              <a:rPr lang="en-GB" altLang="en-US" sz="2400" i="1" dirty="0" err="1">
                <a:solidFill>
                  <a:srgbClr val="FF0000"/>
                </a:solidFill>
                <a:latin typeface="Symbol" pitchFamily="2" charset="2"/>
                <a:ea typeface="ＭＳ Ｐゴシック" panose="020B0600070205080204" pitchFamily="34" charset="-128"/>
              </a:rPr>
              <a:t>G</a:t>
            </a:r>
            <a:r>
              <a:rPr lang="en-GB" altLang="en-US" sz="2400" dirty="0" err="1">
                <a:solidFill>
                  <a:srgbClr val="FF0000"/>
                </a:solidFill>
                <a:latin typeface="Arial" panose="020B0604020202020204" pitchFamily="34" charset="0"/>
                <a:ea typeface="ＭＳ Ｐゴシック" panose="020B0600070205080204" pitchFamily="34" charset="-128"/>
              </a:rPr>
              <a:t>d</a:t>
            </a:r>
            <a:r>
              <a:rPr lang="en-GB" altLang="en-US" sz="2400" i="1" dirty="0" err="1">
                <a:solidFill>
                  <a:srgbClr val="FF0000"/>
                </a:solidFill>
                <a:latin typeface="Arial" panose="020B0604020202020204" pitchFamily="34" charset="0"/>
                <a:ea typeface="ＭＳ Ｐゴシック" panose="020B0600070205080204" pitchFamily="34" charset="-128"/>
              </a:rPr>
              <a:t>A</a:t>
            </a:r>
            <a:r>
              <a:rPr lang="en-GB" altLang="en-US" sz="2400" dirty="0">
                <a:latin typeface="Arial" panose="020B0604020202020204" pitchFamily="34" charset="0"/>
                <a:ea typeface="ＭＳ Ｐゴシック" panose="020B0600070205080204" pitchFamily="34" charset="-128"/>
              </a:rPr>
              <a:t> </a:t>
            </a:r>
          </a:p>
          <a:p>
            <a:endParaRPr lang="en-GB" altLang="en-US" sz="2400" dirty="0">
              <a:latin typeface="Arial" panose="020B0604020202020204" pitchFamily="34" charset="0"/>
              <a:ea typeface="ＭＳ Ｐゴシック" panose="020B0600070205080204" pitchFamily="34" charset="-128"/>
            </a:endParaRPr>
          </a:p>
          <a:p>
            <a:r>
              <a:rPr lang="en-GB" altLang="en-US" sz="2400" dirty="0">
                <a:latin typeface="Arial" panose="020B0604020202020204" pitchFamily="34" charset="0"/>
                <a:ea typeface="ＭＳ Ｐゴシック" panose="020B0600070205080204" pitchFamily="34" charset="-128"/>
              </a:rPr>
              <a:t>An increase in area raises the system’s free energy, which is </a:t>
            </a:r>
            <a:r>
              <a:rPr lang="en-GB" altLang="en-US" sz="2400" i="1" u="sng" dirty="0">
                <a:latin typeface="Arial" panose="020B0604020202020204" pitchFamily="34" charset="0"/>
                <a:ea typeface="ＭＳ Ｐゴシック" panose="020B0600070205080204" pitchFamily="34" charset="-128"/>
              </a:rPr>
              <a:t>not</a:t>
            </a:r>
            <a:r>
              <a:rPr lang="en-GB" altLang="en-US" sz="2400" dirty="0">
                <a:latin typeface="Arial" panose="020B0604020202020204" pitchFamily="34" charset="0"/>
                <a:ea typeface="ＭＳ Ｐゴシック" panose="020B0600070205080204" pitchFamily="34" charset="-128"/>
              </a:rPr>
              <a:t> thermodynamically favourable.</a:t>
            </a:r>
          </a:p>
          <a:p>
            <a:endParaRPr lang="en-GB" altLang="en-US" sz="2400" dirty="0">
              <a:latin typeface="Arial" panose="020B0604020202020204" pitchFamily="34" charset="0"/>
              <a:ea typeface="ＭＳ Ｐゴシック" panose="020B0600070205080204" pitchFamily="34" charset="-128"/>
            </a:endParaRPr>
          </a:p>
          <a:p>
            <a:r>
              <a:rPr lang="en-GB" altLang="en-US" sz="2400" dirty="0">
                <a:solidFill>
                  <a:schemeClr val="accent2"/>
                </a:solidFill>
                <a:latin typeface="Arial" panose="020B0604020202020204" pitchFamily="34" charset="0"/>
                <a:ea typeface="ＭＳ Ｐゴシック" panose="020B0600070205080204" pitchFamily="34" charset="-128"/>
              </a:rPr>
              <a:t>So, sometimes interfacial tension opposes and destroys self-assembly.</a:t>
            </a:r>
          </a:p>
          <a:p>
            <a:endParaRPr lang="en-GB" altLang="en-US" sz="2400" dirty="0">
              <a:latin typeface="Arial" panose="020B0604020202020204" pitchFamily="34" charset="0"/>
              <a:ea typeface="ＭＳ Ｐゴシック" panose="020B0600070205080204" pitchFamily="34" charset="-128"/>
            </a:endParaRPr>
          </a:p>
          <a:p>
            <a:r>
              <a:rPr lang="en-GB" altLang="en-US" sz="2400" dirty="0">
                <a:latin typeface="Arial" panose="020B0604020202020204" pitchFamily="34" charset="0"/>
                <a:ea typeface="ＭＳ Ｐゴシック" panose="020B0600070205080204" pitchFamily="34" charset="-128"/>
              </a:rPr>
              <a:t>An example is coalescence in emulsions.</a:t>
            </a:r>
            <a:endParaRPr lang="en-GB"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75075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a:extLst>
              <a:ext uri="{FF2B5EF4-FFF2-40B4-BE49-F238E27FC236}">
                <a16:creationId xmlns:a16="http://schemas.microsoft.com/office/drawing/2014/main" id="{BE10EF0B-A4BD-904A-B200-D2B27CDB9238}"/>
              </a:ext>
            </a:extLst>
          </p:cNvPr>
          <p:cNvSpPr>
            <a:spLocks noChangeArrowheads="1"/>
          </p:cNvSpPr>
          <p:nvPr/>
        </p:nvSpPr>
        <p:spPr bwMode="auto">
          <a:xfrm>
            <a:off x="914400" y="200026"/>
            <a:ext cx="74993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GB" altLang="en-US" sz="3600" dirty="0">
                <a:solidFill>
                  <a:srgbClr val="0E46FF"/>
                </a:solidFill>
                <a:latin typeface="Arial Black" panose="020B0604020202020204" pitchFamily="34" charset="0"/>
              </a:rPr>
              <a:t>Coalescence in Emulsions</a:t>
            </a:r>
            <a:endParaRPr lang="en-GB" altLang="en-US" sz="3600" dirty="0">
              <a:solidFill>
                <a:srgbClr val="0E46FF"/>
              </a:solidFill>
            </a:endParaRPr>
          </a:p>
        </p:txBody>
      </p:sp>
      <p:sp>
        <p:nvSpPr>
          <p:cNvPr id="63490" name="Rectangle 4">
            <a:extLst>
              <a:ext uri="{FF2B5EF4-FFF2-40B4-BE49-F238E27FC236}">
                <a16:creationId xmlns:a16="http://schemas.microsoft.com/office/drawing/2014/main" id="{4F00C878-411C-F548-9674-8EEDB6FCDE43}"/>
              </a:ext>
            </a:extLst>
          </p:cNvPr>
          <p:cNvSpPr>
            <a:spLocks noChangeArrowheads="1"/>
          </p:cNvSpPr>
          <p:nvPr/>
        </p:nvSpPr>
        <p:spPr bwMode="auto">
          <a:xfrm>
            <a:off x="5105400" y="1600200"/>
            <a:ext cx="3581400" cy="1752600"/>
          </a:xfrm>
          <a:prstGeom prst="rect">
            <a:avLst/>
          </a:prstGeom>
          <a:solidFill>
            <a:srgbClr val="99CCFF"/>
          </a:solidFill>
          <a:ln w="9525">
            <a:solidFill>
              <a:schemeClr val="accent2"/>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491" name="Rectangle 5">
            <a:extLst>
              <a:ext uri="{FF2B5EF4-FFF2-40B4-BE49-F238E27FC236}">
                <a16:creationId xmlns:a16="http://schemas.microsoft.com/office/drawing/2014/main" id="{2459CC59-6F07-4F4D-8BBF-CBCB3CB35C8B}"/>
              </a:ext>
            </a:extLst>
          </p:cNvPr>
          <p:cNvSpPr>
            <a:spLocks noChangeArrowheads="1"/>
          </p:cNvSpPr>
          <p:nvPr/>
        </p:nvSpPr>
        <p:spPr bwMode="auto">
          <a:xfrm>
            <a:off x="609600" y="1600200"/>
            <a:ext cx="3581400" cy="1752600"/>
          </a:xfrm>
          <a:prstGeom prst="rect">
            <a:avLst/>
          </a:prstGeom>
          <a:solidFill>
            <a:srgbClr val="99CCFF"/>
          </a:solidFill>
          <a:ln w="9525">
            <a:solidFill>
              <a:schemeClr val="accent2"/>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492" name="Rectangle 6">
            <a:extLst>
              <a:ext uri="{FF2B5EF4-FFF2-40B4-BE49-F238E27FC236}">
                <a16:creationId xmlns:a16="http://schemas.microsoft.com/office/drawing/2014/main" id="{FAAA7540-69A1-6F43-B14E-98CFB15BE8B7}"/>
              </a:ext>
            </a:extLst>
          </p:cNvPr>
          <p:cNvSpPr>
            <a:spLocks noChangeArrowheads="1"/>
          </p:cNvSpPr>
          <p:nvPr/>
        </p:nvSpPr>
        <p:spPr bwMode="auto">
          <a:xfrm>
            <a:off x="609600" y="1600200"/>
            <a:ext cx="3581400" cy="1752600"/>
          </a:xfrm>
          <a:prstGeom prst="rect">
            <a:avLst/>
          </a:prstGeom>
          <a:solidFill>
            <a:srgbClr val="99CCFF"/>
          </a:solidFill>
          <a:ln w="9525">
            <a:solidFill>
              <a:schemeClr val="accent2"/>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493" name="Oval 7">
            <a:extLst>
              <a:ext uri="{FF2B5EF4-FFF2-40B4-BE49-F238E27FC236}">
                <a16:creationId xmlns:a16="http://schemas.microsoft.com/office/drawing/2014/main" id="{AA042738-230D-764E-9056-FE4B3D942AD7}"/>
              </a:ext>
            </a:extLst>
          </p:cNvPr>
          <p:cNvSpPr>
            <a:spLocks noChangeArrowheads="1"/>
          </p:cNvSpPr>
          <p:nvPr/>
        </p:nvSpPr>
        <p:spPr bwMode="auto">
          <a:xfrm>
            <a:off x="1981200" y="16002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494" name="Oval 8">
            <a:extLst>
              <a:ext uri="{FF2B5EF4-FFF2-40B4-BE49-F238E27FC236}">
                <a16:creationId xmlns:a16="http://schemas.microsoft.com/office/drawing/2014/main" id="{A68EAD1A-8379-AC46-A98B-AF2A8CD2C1B2}"/>
              </a:ext>
            </a:extLst>
          </p:cNvPr>
          <p:cNvSpPr>
            <a:spLocks noChangeArrowheads="1"/>
          </p:cNvSpPr>
          <p:nvPr/>
        </p:nvSpPr>
        <p:spPr bwMode="auto">
          <a:xfrm>
            <a:off x="1828800" y="25146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495" name="Oval 9">
            <a:extLst>
              <a:ext uri="{FF2B5EF4-FFF2-40B4-BE49-F238E27FC236}">
                <a16:creationId xmlns:a16="http://schemas.microsoft.com/office/drawing/2014/main" id="{E9A3A614-4D91-A447-8148-21709B8BAC7C}"/>
              </a:ext>
            </a:extLst>
          </p:cNvPr>
          <p:cNvSpPr>
            <a:spLocks noChangeArrowheads="1"/>
          </p:cNvSpPr>
          <p:nvPr/>
        </p:nvSpPr>
        <p:spPr bwMode="auto">
          <a:xfrm>
            <a:off x="914400" y="29718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496" name="Oval 10">
            <a:extLst>
              <a:ext uri="{FF2B5EF4-FFF2-40B4-BE49-F238E27FC236}">
                <a16:creationId xmlns:a16="http://schemas.microsoft.com/office/drawing/2014/main" id="{B3A5798A-4414-8647-A0F6-AC0EBE571EC8}"/>
              </a:ext>
            </a:extLst>
          </p:cNvPr>
          <p:cNvSpPr>
            <a:spLocks noChangeArrowheads="1"/>
          </p:cNvSpPr>
          <p:nvPr/>
        </p:nvSpPr>
        <p:spPr bwMode="auto">
          <a:xfrm>
            <a:off x="914400" y="17526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497" name="Oval 11">
            <a:extLst>
              <a:ext uri="{FF2B5EF4-FFF2-40B4-BE49-F238E27FC236}">
                <a16:creationId xmlns:a16="http://schemas.microsoft.com/office/drawing/2014/main" id="{6D943FA3-A629-0D4C-BC20-AEDBF9DB588B}"/>
              </a:ext>
            </a:extLst>
          </p:cNvPr>
          <p:cNvSpPr>
            <a:spLocks noChangeArrowheads="1"/>
          </p:cNvSpPr>
          <p:nvPr/>
        </p:nvSpPr>
        <p:spPr bwMode="auto">
          <a:xfrm>
            <a:off x="1600200" y="28956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498" name="Oval 12">
            <a:extLst>
              <a:ext uri="{FF2B5EF4-FFF2-40B4-BE49-F238E27FC236}">
                <a16:creationId xmlns:a16="http://schemas.microsoft.com/office/drawing/2014/main" id="{EA47887D-B431-D048-A058-8BE4A641C3DB}"/>
              </a:ext>
            </a:extLst>
          </p:cNvPr>
          <p:cNvSpPr>
            <a:spLocks noChangeArrowheads="1"/>
          </p:cNvSpPr>
          <p:nvPr/>
        </p:nvSpPr>
        <p:spPr bwMode="auto">
          <a:xfrm>
            <a:off x="2209800" y="28194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499" name="Oval 13">
            <a:extLst>
              <a:ext uri="{FF2B5EF4-FFF2-40B4-BE49-F238E27FC236}">
                <a16:creationId xmlns:a16="http://schemas.microsoft.com/office/drawing/2014/main" id="{45D3370D-4665-7F47-AB30-D74F57AD5EAC}"/>
              </a:ext>
            </a:extLst>
          </p:cNvPr>
          <p:cNvSpPr>
            <a:spLocks noChangeArrowheads="1"/>
          </p:cNvSpPr>
          <p:nvPr/>
        </p:nvSpPr>
        <p:spPr bwMode="auto">
          <a:xfrm>
            <a:off x="2819400" y="18288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500" name="Oval 14">
            <a:extLst>
              <a:ext uri="{FF2B5EF4-FFF2-40B4-BE49-F238E27FC236}">
                <a16:creationId xmlns:a16="http://schemas.microsoft.com/office/drawing/2014/main" id="{C2786CC7-A61B-1D4E-A87A-8681C82B0596}"/>
              </a:ext>
            </a:extLst>
          </p:cNvPr>
          <p:cNvSpPr>
            <a:spLocks noChangeArrowheads="1"/>
          </p:cNvSpPr>
          <p:nvPr/>
        </p:nvSpPr>
        <p:spPr bwMode="auto">
          <a:xfrm>
            <a:off x="3505200" y="25146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501" name="Oval 15">
            <a:extLst>
              <a:ext uri="{FF2B5EF4-FFF2-40B4-BE49-F238E27FC236}">
                <a16:creationId xmlns:a16="http://schemas.microsoft.com/office/drawing/2014/main" id="{31566879-70B2-5741-B180-C680EA0F16CC}"/>
              </a:ext>
            </a:extLst>
          </p:cNvPr>
          <p:cNvSpPr>
            <a:spLocks noChangeArrowheads="1"/>
          </p:cNvSpPr>
          <p:nvPr/>
        </p:nvSpPr>
        <p:spPr bwMode="auto">
          <a:xfrm>
            <a:off x="1447800" y="19050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502" name="Oval 16">
            <a:extLst>
              <a:ext uri="{FF2B5EF4-FFF2-40B4-BE49-F238E27FC236}">
                <a16:creationId xmlns:a16="http://schemas.microsoft.com/office/drawing/2014/main" id="{08955D4E-2FD7-FF4C-93A4-4DD8DE503B8F}"/>
              </a:ext>
            </a:extLst>
          </p:cNvPr>
          <p:cNvSpPr>
            <a:spLocks noChangeArrowheads="1"/>
          </p:cNvSpPr>
          <p:nvPr/>
        </p:nvSpPr>
        <p:spPr bwMode="auto">
          <a:xfrm>
            <a:off x="914400" y="23622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503" name="Oval 17">
            <a:extLst>
              <a:ext uri="{FF2B5EF4-FFF2-40B4-BE49-F238E27FC236}">
                <a16:creationId xmlns:a16="http://schemas.microsoft.com/office/drawing/2014/main" id="{F41AB502-7A64-9348-91EF-7EB551FD2482}"/>
              </a:ext>
            </a:extLst>
          </p:cNvPr>
          <p:cNvSpPr>
            <a:spLocks noChangeArrowheads="1"/>
          </p:cNvSpPr>
          <p:nvPr/>
        </p:nvSpPr>
        <p:spPr bwMode="auto">
          <a:xfrm>
            <a:off x="2057400" y="21336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504" name="Oval 18">
            <a:extLst>
              <a:ext uri="{FF2B5EF4-FFF2-40B4-BE49-F238E27FC236}">
                <a16:creationId xmlns:a16="http://schemas.microsoft.com/office/drawing/2014/main" id="{27432D9A-55DB-8A41-9A2B-9D6027382BA1}"/>
              </a:ext>
            </a:extLst>
          </p:cNvPr>
          <p:cNvSpPr>
            <a:spLocks noChangeArrowheads="1"/>
          </p:cNvSpPr>
          <p:nvPr/>
        </p:nvSpPr>
        <p:spPr bwMode="auto">
          <a:xfrm>
            <a:off x="2590800" y="23622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505" name="Oval 19">
            <a:extLst>
              <a:ext uri="{FF2B5EF4-FFF2-40B4-BE49-F238E27FC236}">
                <a16:creationId xmlns:a16="http://schemas.microsoft.com/office/drawing/2014/main" id="{5C303080-00C9-B048-BDE1-2BED52FE83B3}"/>
              </a:ext>
            </a:extLst>
          </p:cNvPr>
          <p:cNvSpPr>
            <a:spLocks noChangeArrowheads="1"/>
          </p:cNvSpPr>
          <p:nvPr/>
        </p:nvSpPr>
        <p:spPr bwMode="auto">
          <a:xfrm>
            <a:off x="3429000" y="19050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506" name="Oval 20">
            <a:extLst>
              <a:ext uri="{FF2B5EF4-FFF2-40B4-BE49-F238E27FC236}">
                <a16:creationId xmlns:a16="http://schemas.microsoft.com/office/drawing/2014/main" id="{816221ED-5F2D-A844-A5A5-8F9CE3645EF7}"/>
              </a:ext>
            </a:extLst>
          </p:cNvPr>
          <p:cNvSpPr>
            <a:spLocks noChangeArrowheads="1"/>
          </p:cNvSpPr>
          <p:nvPr/>
        </p:nvSpPr>
        <p:spPr bwMode="auto">
          <a:xfrm>
            <a:off x="1447800" y="25908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507" name="Oval 21">
            <a:extLst>
              <a:ext uri="{FF2B5EF4-FFF2-40B4-BE49-F238E27FC236}">
                <a16:creationId xmlns:a16="http://schemas.microsoft.com/office/drawing/2014/main" id="{EC43EFF4-BEC2-F44B-99BD-638B0A3268FC}"/>
              </a:ext>
            </a:extLst>
          </p:cNvPr>
          <p:cNvSpPr>
            <a:spLocks noChangeArrowheads="1"/>
          </p:cNvSpPr>
          <p:nvPr/>
        </p:nvSpPr>
        <p:spPr bwMode="auto">
          <a:xfrm>
            <a:off x="3657600" y="28956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508" name="Oval 22">
            <a:extLst>
              <a:ext uri="{FF2B5EF4-FFF2-40B4-BE49-F238E27FC236}">
                <a16:creationId xmlns:a16="http://schemas.microsoft.com/office/drawing/2014/main" id="{D19D173B-B9A3-D445-AD8F-B65D3D30FCF3}"/>
              </a:ext>
            </a:extLst>
          </p:cNvPr>
          <p:cNvSpPr>
            <a:spLocks noChangeArrowheads="1"/>
          </p:cNvSpPr>
          <p:nvPr/>
        </p:nvSpPr>
        <p:spPr bwMode="auto">
          <a:xfrm>
            <a:off x="3276600" y="23622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509" name="Oval 23">
            <a:extLst>
              <a:ext uri="{FF2B5EF4-FFF2-40B4-BE49-F238E27FC236}">
                <a16:creationId xmlns:a16="http://schemas.microsoft.com/office/drawing/2014/main" id="{E9093372-8771-B343-88A9-DF30541440FE}"/>
              </a:ext>
            </a:extLst>
          </p:cNvPr>
          <p:cNvSpPr>
            <a:spLocks noChangeArrowheads="1"/>
          </p:cNvSpPr>
          <p:nvPr/>
        </p:nvSpPr>
        <p:spPr bwMode="auto">
          <a:xfrm>
            <a:off x="2971800" y="2971800"/>
            <a:ext cx="381000" cy="3810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63510" name="Oval 24">
            <a:extLst>
              <a:ext uri="{FF2B5EF4-FFF2-40B4-BE49-F238E27FC236}">
                <a16:creationId xmlns:a16="http://schemas.microsoft.com/office/drawing/2014/main" id="{8EF506F7-2665-414D-BA3B-9A7C02D69D27}"/>
              </a:ext>
            </a:extLst>
          </p:cNvPr>
          <p:cNvSpPr>
            <a:spLocks noChangeArrowheads="1"/>
          </p:cNvSpPr>
          <p:nvPr/>
        </p:nvSpPr>
        <p:spPr bwMode="auto">
          <a:xfrm>
            <a:off x="6172200" y="1676400"/>
            <a:ext cx="1524000" cy="16002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25625" name="Text Box 25">
            <a:extLst>
              <a:ext uri="{FF2B5EF4-FFF2-40B4-BE49-F238E27FC236}">
                <a16:creationId xmlns:a16="http://schemas.microsoft.com/office/drawing/2014/main" id="{EA11663E-9C45-0B42-9D34-67952F941ABE}"/>
              </a:ext>
            </a:extLst>
          </p:cNvPr>
          <p:cNvSpPr txBox="1">
            <a:spLocks noChangeArrowheads="1"/>
          </p:cNvSpPr>
          <p:nvPr/>
        </p:nvSpPr>
        <p:spPr bwMode="auto">
          <a:xfrm>
            <a:off x="762000" y="3384828"/>
            <a:ext cx="3352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000" dirty="0">
                <a:solidFill>
                  <a:schemeClr val="accent2"/>
                </a:solidFill>
                <a:latin typeface="Arial" panose="020B0604020202020204" pitchFamily="34" charset="0"/>
              </a:rPr>
              <a:t>Surface area of </a:t>
            </a:r>
            <a:r>
              <a:rPr lang="en-GB" altLang="en-US" sz="2000" i="1" dirty="0">
                <a:solidFill>
                  <a:schemeClr val="accent2"/>
                </a:solidFill>
                <a:latin typeface="Arial Black" panose="020B0604020202020204" pitchFamily="34" charset="0"/>
              </a:rPr>
              <a:t>N</a:t>
            </a:r>
            <a:r>
              <a:rPr lang="en-GB" altLang="en-US" sz="2000" dirty="0">
                <a:solidFill>
                  <a:schemeClr val="accent2"/>
                </a:solidFill>
                <a:latin typeface="Arial" panose="020B0604020202020204" pitchFamily="34" charset="0"/>
              </a:rPr>
              <a:t> particles:</a:t>
            </a:r>
            <a:r>
              <a:rPr lang="en-GB" altLang="en-US" sz="2000" dirty="0">
                <a:latin typeface="Arial" panose="020B0604020202020204" pitchFamily="34" charset="0"/>
              </a:rPr>
              <a:t> 4 </a:t>
            </a:r>
            <a:r>
              <a:rPr lang="en-GB" altLang="en-US" sz="2000" i="1" dirty="0">
                <a:latin typeface="Arial" panose="020B0604020202020204" pitchFamily="34" charset="0"/>
              </a:rPr>
              <a:t>N </a:t>
            </a:r>
            <a:r>
              <a:rPr lang="en-GB" altLang="en-US" sz="2000" dirty="0">
                <a:latin typeface="Symbol" pitchFamily="2" charset="2"/>
              </a:rPr>
              <a:t>p </a:t>
            </a:r>
            <a:r>
              <a:rPr lang="en-GB" altLang="en-US" sz="2000" i="1" dirty="0">
                <a:latin typeface="Arial" panose="020B0604020202020204" pitchFamily="34" charset="0"/>
              </a:rPr>
              <a:t>r</a:t>
            </a:r>
            <a:r>
              <a:rPr lang="en-GB" altLang="en-US" sz="2000" baseline="30000" dirty="0">
                <a:latin typeface="Arial" panose="020B0604020202020204" pitchFamily="34" charset="0"/>
              </a:rPr>
              <a:t>2</a:t>
            </a:r>
            <a:endParaRPr lang="en-GB" altLang="en-US" sz="2000" baseline="30000" dirty="0"/>
          </a:p>
        </p:txBody>
      </p:sp>
      <p:sp>
        <p:nvSpPr>
          <p:cNvPr id="25626" name="Text Box 26">
            <a:extLst>
              <a:ext uri="{FF2B5EF4-FFF2-40B4-BE49-F238E27FC236}">
                <a16:creationId xmlns:a16="http://schemas.microsoft.com/office/drawing/2014/main" id="{458E1B4B-C8E8-6F4B-976E-5C86D45BBF0E}"/>
              </a:ext>
            </a:extLst>
          </p:cNvPr>
          <p:cNvSpPr txBox="1">
            <a:spLocks noChangeArrowheads="1"/>
          </p:cNvSpPr>
          <p:nvPr/>
        </p:nvSpPr>
        <p:spPr bwMode="auto">
          <a:xfrm>
            <a:off x="4876800" y="3276600"/>
            <a:ext cx="4038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000" dirty="0">
                <a:solidFill>
                  <a:schemeClr val="accent2"/>
                </a:solidFill>
                <a:latin typeface="Arial" panose="020B0604020202020204" pitchFamily="34" charset="0"/>
              </a:rPr>
              <a:t>Surface area of droplet made from </a:t>
            </a:r>
            <a:r>
              <a:rPr lang="en-GB" altLang="en-US" sz="2000" b="1" dirty="0">
                <a:solidFill>
                  <a:schemeClr val="accent2"/>
                </a:solidFill>
                <a:latin typeface="Arial" panose="020B0604020202020204" pitchFamily="34" charset="0"/>
              </a:rPr>
              <a:t>coalesced</a:t>
            </a:r>
            <a:r>
              <a:rPr lang="en-GB" altLang="en-US" sz="2000" dirty="0">
                <a:solidFill>
                  <a:schemeClr val="accent2"/>
                </a:solidFill>
                <a:latin typeface="Arial" panose="020B0604020202020204" pitchFamily="34" charset="0"/>
              </a:rPr>
              <a:t> droplets:</a:t>
            </a:r>
            <a:r>
              <a:rPr lang="en-GB" altLang="en-US" sz="2000" dirty="0">
                <a:latin typeface="Arial" panose="020B0604020202020204" pitchFamily="34" charset="0"/>
              </a:rPr>
              <a:t> 4 </a:t>
            </a:r>
            <a:r>
              <a:rPr lang="en-GB" altLang="en-US" sz="2000" dirty="0">
                <a:latin typeface="Symbol" pitchFamily="2" charset="2"/>
              </a:rPr>
              <a:t>p </a:t>
            </a:r>
            <a:r>
              <a:rPr lang="en-GB" altLang="en-US" sz="2000" i="1" dirty="0">
                <a:latin typeface="Arial" panose="020B0604020202020204" pitchFamily="34" charset="0"/>
              </a:rPr>
              <a:t>R</a:t>
            </a:r>
            <a:r>
              <a:rPr lang="en-GB" altLang="en-US" sz="2000" baseline="30000" dirty="0">
                <a:latin typeface="Arial" panose="020B0604020202020204" pitchFamily="34" charset="0"/>
              </a:rPr>
              <a:t>2</a:t>
            </a:r>
            <a:endParaRPr lang="en-GB" altLang="en-US" sz="2000" dirty="0"/>
          </a:p>
        </p:txBody>
      </p:sp>
      <p:sp>
        <p:nvSpPr>
          <p:cNvPr id="63513" name="Text Box 27">
            <a:extLst>
              <a:ext uri="{FF2B5EF4-FFF2-40B4-BE49-F238E27FC236}">
                <a16:creationId xmlns:a16="http://schemas.microsoft.com/office/drawing/2014/main" id="{34EB6173-5D6B-6A48-9655-8E8A01ED8948}"/>
              </a:ext>
            </a:extLst>
          </p:cNvPr>
          <p:cNvSpPr txBox="1">
            <a:spLocks noChangeArrowheads="1"/>
          </p:cNvSpPr>
          <p:nvPr/>
        </p:nvSpPr>
        <p:spPr bwMode="auto">
          <a:xfrm>
            <a:off x="152400" y="9906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400">
                <a:latin typeface="Arial" panose="020B0604020202020204" pitchFamily="34" charset="0"/>
              </a:rPr>
              <a:t>Liquid droplet volume </a:t>
            </a:r>
            <a:r>
              <a:rPr lang="en-GB" altLang="en-US" sz="2400" b="1">
                <a:latin typeface="Arial" panose="020B0604020202020204" pitchFamily="34" charset="0"/>
              </a:rPr>
              <a:t>before</a:t>
            </a:r>
            <a:r>
              <a:rPr lang="en-GB" altLang="en-US" sz="2400">
                <a:latin typeface="Arial" panose="020B0604020202020204" pitchFamily="34" charset="0"/>
              </a:rPr>
              <a:t> and </a:t>
            </a:r>
            <a:r>
              <a:rPr lang="en-GB" altLang="en-US" sz="2400" b="1">
                <a:latin typeface="Arial" panose="020B0604020202020204" pitchFamily="34" charset="0"/>
              </a:rPr>
              <a:t>after</a:t>
            </a:r>
            <a:r>
              <a:rPr lang="en-GB" altLang="en-US" sz="2400">
                <a:latin typeface="Arial" panose="020B0604020202020204" pitchFamily="34" charset="0"/>
              </a:rPr>
              <a:t> coalescence:</a:t>
            </a:r>
            <a:r>
              <a:rPr lang="en-GB" altLang="en-US">
                <a:latin typeface="Arial" panose="020B0604020202020204" pitchFamily="34" charset="0"/>
              </a:rPr>
              <a:t>  </a:t>
            </a:r>
            <a:endParaRPr lang="en-GB" altLang="en-US" sz="2400"/>
          </a:p>
        </p:txBody>
      </p:sp>
      <p:sp>
        <p:nvSpPr>
          <p:cNvPr id="63514" name="Line 28">
            <a:extLst>
              <a:ext uri="{FF2B5EF4-FFF2-40B4-BE49-F238E27FC236}">
                <a16:creationId xmlns:a16="http://schemas.microsoft.com/office/drawing/2014/main" id="{84436A83-B649-A143-8EBE-8B0E82119DE8}"/>
              </a:ext>
            </a:extLst>
          </p:cNvPr>
          <p:cNvSpPr>
            <a:spLocks noChangeShapeType="1"/>
          </p:cNvSpPr>
          <p:nvPr/>
        </p:nvSpPr>
        <p:spPr bwMode="auto">
          <a:xfrm flipV="1">
            <a:off x="6934200" y="1905000"/>
            <a:ext cx="533400" cy="533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5" name="Text Box 29">
            <a:extLst>
              <a:ext uri="{FF2B5EF4-FFF2-40B4-BE49-F238E27FC236}">
                <a16:creationId xmlns:a16="http://schemas.microsoft.com/office/drawing/2014/main" id="{3B568DAD-3F60-7E49-A69C-B681F7C133CD}"/>
              </a:ext>
            </a:extLst>
          </p:cNvPr>
          <p:cNvSpPr txBox="1">
            <a:spLocks noChangeArrowheads="1"/>
          </p:cNvSpPr>
          <p:nvPr/>
        </p:nvSpPr>
        <p:spPr bwMode="auto">
          <a:xfrm>
            <a:off x="7010400" y="2133600"/>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a:latin typeface="Arial" panose="020B0604020202020204" pitchFamily="34" charset="0"/>
              </a:rPr>
              <a:t>R</a:t>
            </a:r>
            <a:endParaRPr lang="en-GB" altLang="en-US" sz="2400"/>
          </a:p>
        </p:txBody>
      </p:sp>
      <p:sp>
        <p:nvSpPr>
          <p:cNvPr id="63516" name="Line 30">
            <a:extLst>
              <a:ext uri="{FF2B5EF4-FFF2-40B4-BE49-F238E27FC236}">
                <a16:creationId xmlns:a16="http://schemas.microsoft.com/office/drawing/2014/main" id="{E92CBA77-F52E-2742-A655-FBD396866D11}"/>
              </a:ext>
            </a:extLst>
          </p:cNvPr>
          <p:cNvSpPr>
            <a:spLocks noChangeShapeType="1"/>
          </p:cNvSpPr>
          <p:nvPr/>
        </p:nvSpPr>
        <p:spPr bwMode="auto">
          <a:xfrm flipV="1">
            <a:off x="2286000" y="2209800"/>
            <a:ext cx="152400" cy="76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17" name="Text Box 31">
            <a:extLst>
              <a:ext uri="{FF2B5EF4-FFF2-40B4-BE49-F238E27FC236}">
                <a16:creationId xmlns:a16="http://schemas.microsoft.com/office/drawing/2014/main" id="{28734731-B873-0041-AA4E-11FF8203198A}"/>
              </a:ext>
            </a:extLst>
          </p:cNvPr>
          <p:cNvSpPr txBox="1">
            <a:spLocks noChangeArrowheads="1"/>
          </p:cNvSpPr>
          <p:nvPr/>
        </p:nvSpPr>
        <p:spPr bwMode="auto">
          <a:xfrm>
            <a:off x="2362200" y="1752600"/>
            <a:ext cx="30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a:latin typeface="Arial" panose="020B0604020202020204" pitchFamily="34" charset="0"/>
              </a:rPr>
              <a:t>r</a:t>
            </a:r>
            <a:endParaRPr lang="en-GB" altLang="en-US" sz="2400"/>
          </a:p>
        </p:txBody>
      </p:sp>
      <p:sp>
        <p:nvSpPr>
          <p:cNvPr id="25632" name="Text Box 32">
            <a:extLst>
              <a:ext uri="{FF2B5EF4-FFF2-40B4-BE49-F238E27FC236}">
                <a16:creationId xmlns:a16="http://schemas.microsoft.com/office/drawing/2014/main" id="{9F8EDEB7-BC98-804D-B0C7-F5A20A1A21E8}"/>
              </a:ext>
            </a:extLst>
          </p:cNvPr>
          <p:cNvSpPr txBox="1">
            <a:spLocks noChangeArrowheads="1"/>
          </p:cNvSpPr>
          <p:nvPr/>
        </p:nvSpPr>
        <p:spPr bwMode="auto">
          <a:xfrm>
            <a:off x="609600" y="4259262"/>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800" dirty="0">
                <a:solidFill>
                  <a:schemeClr val="accent2"/>
                </a:solidFill>
                <a:latin typeface="Arial" panose="020B0604020202020204" pitchFamily="34" charset="0"/>
              </a:rPr>
              <a:t>Change in area, </a:t>
            </a:r>
            <a:r>
              <a:rPr lang="en-GB" altLang="en-US" sz="2800" dirty="0">
                <a:solidFill>
                  <a:schemeClr val="accent2"/>
                </a:solidFill>
                <a:latin typeface="Symbol" pitchFamily="2" charset="2"/>
              </a:rPr>
              <a:t>D</a:t>
            </a:r>
            <a:r>
              <a:rPr lang="en-GB" altLang="en-US" sz="2800" i="1" dirty="0">
                <a:solidFill>
                  <a:schemeClr val="accent2"/>
                </a:solidFill>
                <a:latin typeface="Arial" panose="020B0604020202020204" pitchFamily="34" charset="0"/>
              </a:rPr>
              <a:t>A</a:t>
            </a:r>
            <a:r>
              <a:rPr lang="en-GB" altLang="en-US" sz="2800" dirty="0">
                <a:solidFill>
                  <a:schemeClr val="accent2"/>
                </a:solidFill>
                <a:latin typeface="Arial" panose="020B0604020202020204" pitchFamily="34" charset="0"/>
              </a:rPr>
              <a:t> = - 4</a:t>
            </a:r>
            <a:r>
              <a:rPr lang="en-GB" altLang="en-US" sz="2800" dirty="0">
                <a:solidFill>
                  <a:schemeClr val="accent2"/>
                </a:solidFill>
                <a:latin typeface="Symbol" pitchFamily="2" charset="2"/>
              </a:rPr>
              <a:t>p</a:t>
            </a:r>
            <a:r>
              <a:rPr lang="en-GB" altLang="en-US" sz="2800" i="1" dirty="0">
                <a:solidFill>
                  <a:schemeClr val="accent2"/>
                </a:solidFill>
                <a:latin typeface="Arial" panose="020B0604020202020204" pitchFamily="34" charset="0"/>
              </a:rPr>
              <a:t>r</a:t>
            </a:r>
            <a:r>
              <a:rPr lang="en-GB" altLang="en-US" sz="2800" baseline="30000" dirty="0">
                <a:solidFill>
                  <a:schemeClr val="accent2"/>
                </a:solidFill>
                <a:latin typeface="Arial" panose="020B0604020202020204" pitchFamily="34" charset="0"/>
              </a:rPr>
              <a:t>2</a:t>
            </a:r>
            <a:r>
              <a:rPr lang="en-GB" altLang="en-US" sz="2800" dirty="0">
                <a:solidFill>
                  <a:schemeClr val="accent2"/>
                </a:solidFill>
                <a:latin typeface="Arial" panose="020B0604020202020204" pitchFamily="34" charset="0"/>
              </a:rPr>
              <a:t>(</a:t>
            </a:r>
            <a:r>
              <a:rPr lang="en-GB" altLang="en-US" sz="2800" i="1" dirty="0">
                <a:solidFill>
                  <a:schemeClr val="accent2"/>
                </a:solidFill>
                <a:latin typeface="Arial" panose="020B0604020202020204" pitchFamily="34" charset="0"/>
              </a:rPr>
              <a:t>N</a:t>
            </a:r>
            <a:r>
              <a:rPr lang="en-GB" altLang="en-US" sz="2800" dirty="0">
                <a:solidFill>
                  <a:schemeClr val="accent2"/>
                </a:solidFill>
                <a:latin typeface="Arial" panose="020B0604020202020204" pitchFamily="34" charset="0"/>
              </a:rPr>
              <a:t>-</a:t>
            </a:r>
            <a:r>
              <a:rPr lang="en-GB" altLang="en-US" sz="2800" i="1" dirty="0">
                <a:solidFill>
                  <a:schemeClr val="accent2"/>
                </a:solidFill>
                <a:latin typeface="Arial" panose="020B0604020202020204" pitchFamily="34" charset="0"/>
              </a:rPr>
              <a:t>N</a:t>
            </a:r>
            <a:r>
              <a:rPr lang="en-GB" altLang="en-US" sz="2800" baseline="30000" dirty="0">
                <a:solidFill>
                  <a:schemeClr val="accent2"/>
                </a:solidFill>
                <a:latin typeface="Arial" panose="020B0604020202020204" pitchFamily="34" charset="0"/>
              </a:rPr>
              <a:t>2/3</a:t>
            </a:r>
            <a:r>
              <a:rPr lang="en-GB" altLang="en-US" sz="2800" dirty="0">
                <a:solidFill>
                  <a:schemeClr val="accent2"/>
                </a:solidFill>
                <a:latin typeface="Arial" panose="020B0604020202020204" pitchFamily="34" charset="0"/>
              </a:rPr>
              <a:t>)</a:t>
            </a:r>
            <a:endParaRPr lang="en-GB" altLang="en-US" dirty="0">
              <a:solidFill>
                <a:schemeClr val="accent2"/>
              </a:solidFill>
              <a:latin typeface="Arial" panose="020B0604020202020204" pitchFamily="34" charset="0"/>
            </a:endParaRPr>
          </a:p>
        </p:txBody>
      </p:sp>
      <p:sp>
        <p:nvSpPr>
          <p:cNvPr id="25633" name="Text Box 33">
            <a:extLst>
              <a:ext uri="{FF2B5EF4-FFF2-40B4-BE49-F238E27FC236}">
                <a16:creationId xmlns:a16="http://schemas.microsoft.com/office/drawing/2014/main" id="{5815277F-ECBD-D94E-BA13-ED37A48EBE23}"/>
              </a:ext>
            </a:extLst>
          </p:cNvPr>
          <p:cNvSpPr txBox="1">
            <a:spLocks noChangeArrowheads="1"/>
          </p:cNvSpPr>
          <p:nvPr/>
        </p:nvSpPr>
        <p:spPr bwMode="auto">
          <a:xfrm>
            <a:off x="822779" y="4983162"/>
            <a:ext cx="77279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000" dirty="0">
                <a:latin typeface="Arial" panose="020B0604020202020204" pitchFamily="34" charset="0"/>
              </a:rPr>
              <a:t>In 1 L of emulsion (50% dispersed phase), with a droplet diameter of 200 nm, </a:t>
            </a:r>
            <a:r>
              <a:rPr lang="en-GB" altLang="en-US" sz="2000" i="1" dirty="0">
                <a:latin typeface="Arial" panose="020B0604020202020204" pitchFamily="34" charset="0"/>
              </a:rPr>
              <a:t>N</a:t>
            </a:r>
            <a:r>
              <a:rPr lang="en-GB" altLang="en-US" sz="2000" dirty="0">
                <a:latin typeface="Arial" panose="020B0604020202020204" pitchFamily="34" charset="0"/>
              </a:rPr>
              <a:t> is ~ </a:t>
            </a:r>
            <a:r>
              <a:rPr lang="en-GB" altLang="en-US" sz="2000" b="1" dirty="0">
                <a:latin typeface="Arial" panose="020B0604020202020204" pitchFamily="34" charset="0"/>
              </a:rPr>
              <a:t>10</a:t>
            </a:r>
            <a:r>
              <a:rPr lang="en-GB" altLang="en-US" sz="2000" b="1" baseline="30000" dirty="0">
                <a:latin typeface="Arial" panose="020B0604020202020204" pitchFamily="34" charset="0"/>
              </a:rPr>
              <a:t>17</a:t>
            </a:r>
            <a:r>
              <a:rPr lang="en-GB" altLang="en-US" sz="2000" dirty="0">
                <a:latin typeface="Arial" panose="020B0604020202020204" pitchFamily="34" charset="0"/>
              </a:rPr>
              <a:t> particles.  Then </a:t>
            </a:r>
            <a:r>
              <a:rPr lang="en-GB" altLang="en-US" sz="2000" dirty="0">
                <a:latin typeface="Symbol" pitchFamily="2" charset="2"/>
              </a:rPr>
              <a:t>D</a:t>
            </a:r>
            <a:r>
              <a:rPr lang="en-GB" altLang="en-US" sz="2000" i="1" dirty="0">
                <a:latin typeface="Arial" panose="020B0604020202020204" pitchFamily="34" charset="0"/>
              </a:rPr>
              <a:t>A</a:t>
            </a:r>
            <a:r>
              <a:rPr lang="en-GB" altLang="en-US" sz="2000" dirty="0">
                <a:latin typeface="Arial" panose="020B0604020202020204" pitchFamily="34" charset="0"/>
              </a:rPr>
              <a:t> = -1.3 x 10</a:t>
            </a:r>
            <a:r>
              <a:rPr lang="en-GB" altLang="en-US" sz="2000" baseline="30000" dirty="0">
                <a:latin typeface="Arial" panose="020B0604020202020204" pitchFamily="34" charset="0"/>
              </a:rPr>
              <a:t>4</a:t>
            </a:r>
            <a:r>
              <a:rPr lang="en-GB" altLang="en-US" sz="2000" dirty="0">
                <a:latin typeface="Arial" panose="020B0604020202020204" pitchFamily="34" charset="0"/>
              </a:rPr>
              <a:t> m</a:t>
            </a:r>
            <a:r>
              <a:rPr lang="en-GB" altLang="en-US" sz="2000" baseline="30000" dirty="0">
                <a:latin typeface="Arial" panose="020B0604020202020204" pitchFamily="34" charset="0"/>
              </a:rPr>
              <a:t>2</a:t>
            </a:r>
            <a:r>
              <a:rPr lang="en-GB" altLang="en-US" sz="2400" dirty="0">
                <a:latin typeface="Arial" panose="020B0604020202020204" pitchFamily="34" charset="0"/>
              </a:rPr>
              <a:t> </a:t>
            </a:r>
          </a:p>
        </p:txBody>
      </p:sp>
      <p:sp>
        <p:nvSpPr>
          <p:cNvPr id="25634" name="Rectangle 34">
            <a:extLst>
              <a:ext uri="{FF2B5EF4-FFF2-40B4-BE49-F238E27FC236}">
                <a16:creationId xmlns:a16="http://schemas.microsoft.com/office/drawing/2014/main" id="{4A51BEC0-F428-0946-A9B7-6B4067AA5653}"/>
              </a:ext>
            </a:extLst>
          </p:cNvPr>
          <p:cNvSpPr>
            <a:spLocks noChangeArrowheads="1"/>
          </p:cNvSpPr>
          <p:nvPr/>
        </p:nvSpPr>
        <p:spPr bwMode="auto">
          <a:xfrm>
            <a:off x="1905000" y="6019800"/>
            <a:ext cx="60378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dirty="0">
                <a:solidFill>
                  <a:schemeClr val="accent2"/>
                </a:solidFill>
                <a:latin typeface="Arial" panose="020B0604020202020204" pitchFamily="34" charset="0"/>
              </a:rPr>
              <a:t>With </a:t>
            </a:r>
            <a:r>
              <a:rPr lang="en-GB" altLang="en-US" sz="2400" i="1" dirty="0">
                <a:solidFill>
                  <a:schemeClr val="accent2"/>
                </a:solidFill>
                <a:latin typeface="Symbol" pitchFamily="2" charset="2"/>
              </a:rPr>
              <a:t>G</a:t>
            </a:r>
            <a:r>
              <a:rPr lang="en-GB" altLang="en-US" sz="2400" dirty="0">
                <a:solidFill>
                  <a:schemeClr val="accent2"/>
                </a:solidFill>
                <a:latin typeface="Arial" panose="020B0604020202020204" pitchFamily="34" charset="0"/>
              </a:rPr>
              <a:t> = 3 x 10</a:t>
            </a:r>
            <a:r>
              <a:rPr lang="en-GB" altLang="en-US" sz="2400" baseline="30000" dirty="0">
                <a:solidFill>
                  <a:schemeClr val="accent2"/>
                </a:solidFill>
                <a:latin typeface="Arial" panose="020B0604020202020204" pitchFamily="34" charset="0"/>
              </a:rPr>
              <a:t>-2</a:t>
            </a:r>
            <a:r>
              <a:rPr lang="en-GB" altLang="en-US" sz="2400" dirty="0">
                <a:solidFill>
                  <a:schemeClr val="accent2"/>
                </a:solidFill>
                <a:latin typeface="Arial" panose="020B0604020202020204" pitchFamily="34" charset="0"/>
              </a:rPr>
              <a:t> J m</a:t>
            </a:r>
            <a:r>
              <a:rPr lang="en-GB" altLang="en-US" sz="2400" baseline="30000" dirty="0">
                <a:solidFill>
                  <a:schemeClr val="accent2"/>
                </a:solidFill>
                <a:latin typeface="Arial" panose="020B0604020202020204" pitchFamily="34" charset="0"/>
              </a:rPr>
              <a:t>-2</a:t>
            </a:r>
            <a:r>
              <a:rPr lang="en-GB" altLang="en-US" sz="2400" dirty="0">
                <a:solidFill>
                  <a:schemeClr val="accent2"/>
                </a:solidFill>
                <a:latin typeface="Arial" panose="020B0604020202020204" pitchFamily="34" charset="0"/>
              </a:rPr>
              <a:t>,</a:t>
            </a:r>
            <a:r>
              <a:rPr lang="en-GB" altLang="en-US" sz="2400" dirty="0">
                <a:latin typeface="Arial" panose="020B0604020202020204" pitchFamily="34" charset="0"/>
              </a:rPr>
              <a:t>  </a:t>
            </a:r>
            <a:r>
              <a:rPr lang="en-GB" altLang="en-US" sz="2400" b="1" dirty="0">
                <a:solidFill>
                  <a:srgbClr val="FF0000"/>
                </a:solidFill>
                <a:latin typeface="Symbol" pitchFamily="2" charset="2"/>
              </a:rPr>
              <a:t>D</a:t>
            </a:r>
            <a:r>
              <a:rPr lang="en-GB" altLang="en-US" sz="2400" b="1" i="1" dirty="0">
                <a:solidFill>
                  <a:srgbClr val="FF0000"/>
                </a:solidFill>
                <a:latin typeface="Arial" panose="020B0604020202020204" pitchFamily="34" charset="0"/>
              </a:rPr>
              <a:t>F</a:t>
            </a:r>
            <a:r>
              <a:rPr lang="en-GB" altLang="en-US" sz="2400" b="1" dirty="0">
                <a:solidFill>
                  <a:srgbClr val="FF0000"/>
                </a:solidFill>
                <a:latin typeface="Arial" panose="020B0604020202020204" pitchFamily="34" charset="0"/>
              </a:rPr>
              <a:t> </a:t>
            </a:r>
            <a:r>
              <a:rPr lang="en-GB" altLang="en-US" sz="2400" dirty="0">
                <a:solidFill>
                  <a:srgbClr val="FF0000"/>
                </a:solidFill>
                <a:latin typeface="Arial" panose="020B0604020202020204" pitchFamily="34" charset="0"/>
              </a:rPr>
              <a:t>=</a:t>
            </a:r>
            <a:r>
              <a:rPr lang="en-GB" altLang="en-US" sz="2400" i="1" dirty="0">
                <a:solidFill>
                  <a:srgbClr val="FF0000"/>
                </a:solidFill>
                <a:latin typeface="Symbol" pitchFamily="2" charset="2"/>
              </a:rPr>
              <a:t>G</a:t>
            </a:r>
            <a:r>
              <a:rPr lang="en-GB" altLang="en-US" sz="2400" dirty="0">
                <a:solidFill>
                  <a:srgbClr val="FF0000"/>
                </a:solidFill>
                <a:latin typeface="Symbol" pitchFamily="2" charset="2"/>
              </a:rPr>
              <a:t>D</a:t>
            </a:r>
            <a:r>
              <a:rPr lang="en-GB" altLang="en-US" sz="2400" dirty="0">
                <a:solidFill>
                  <a:srgbClr val="FF0000"/>
                </a:solidFill>
                <a:latin typeface="Arial" panose="020B0604020202020204" pitchFamily="34" charset="0"/>
              </a:rPr>
              <a:t>A = - 390 J.</a:t>
            </a:r>
            <a:endParaRPr lang="en-GB" altLang="en-US" sz="2400" b="1" dirty="0">
              <a:solidFill>
                <a:srgbClr val="FF0000"/>
              </a:solidFill>
              <a:latin typeface="Arial" panose="020B0604020202020204" pitchFamily="34" charset="0"/>
            </a:endParaRPr>
          </a:p>
        </p:txBody>
      </p:sp>
    </p:spTree>
    <p:extLst>
      <p:ext uri="{BB962C8B-B14F-4D97-AF65-F5344CB8AC3E}">
        <p14:creationId xmlns:p14="http://schemas.microsoft.com/office/powerpoint/2010/main" val="3881081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6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25" grpId="0" autoUpdateAnimBg="0"/>
      <p:bldP spid="25626" grpId="0" autoUpdateAnimBg="0"/>
      <p:bldP spid="25632" grpId="0" autoUpdateAnimBg="0"/>
      <p:bldP spid="25633" grpId="0" autoUpdateAnimBg="0"/>
      <p:bldP spid="25634"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a:extLst>
              <a:ext uri="{FF2B5EF4-FFF2-40B4-BE49-F238E27FC236}">
                <a16:creationId xmlns:a16="http://schemas.microsoft.com/office/drawing/2014/main" id="{6AE13254-E0EF-9047-924E-46DE6138B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76" r="1587"/>
          <a:stretch>
            <a:fillRect/>
          </a:stretch>
        </p:blipFill>
        <p:spPr bwMode="auto">
          <a:xfrm>
            <a:off x="457200" y="855662"/>
            <a:ext cx="5181600"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6" name="Picture 3">
            <a:extLst>
              <a:ext uri="{FF2B5EF4-FFF2-40B4-BE49-F238E27FC236}">
                <a16:creationId xmlns:a16="http://schemas.microsoft.com/office/drawing/2014/main" id="{CCB6D15D-43B3-A94F-9F53-544174E20434}"/>
              </a:ext>
            </a:extLst>
          </p:cNvPr>
          <p:cNvPicPr>
            <a:picLocks noChangeAspect="1" noChangeArrowheads="1"/>
          </p:cNvPicPr>
          <p:nvPr/>
        </p:nvPicPr>
        <p:blipFill>
          <a:blip r:embed="rId3">
            <a:lum bright="32000"/>
            <a:extLst>
              <a:ext uri="{28A0092B-C50C-407E-A947-70E740481C1C}">
                <a14:useLocalDpi xmlns:a14="http://schemas.microsoft.com/office/drawing/2010/main" val="0"/>
              </a:ext>
            </a:extLst>
          </a:blip>
          <a:srcRect/>
          <a:stretch>
            <a:fillRect/>
          </a:stretch>
        </p:blipFill>
        <p:spPr bwMode="auto">
          <a:xfrm>
            <a:off x="4873625" y="3068637"/>
            <a:ext cx="411797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Box 4">
            <a:extLst>
              <a:ext uri="{FF2B5EF4-FFF2-40B4-BE49-F238E27FC236}">
                <a16:creationId xmlns:a16="http://schemas.microsoft.com/office/drawing/2014/main" id="{597B84A1-48B8-524D-90EF-675D7F9747A0}"/>
              </a:ext>
            </a:extLst>
          </p:cNvPr>
          <p:cNvSpPr txBox="1">
            <a:spLocks noChangeArrowheads="1"/>
          </p:cNvSpPr>
          <p:nvPr/>
        </p:nvSpPr>
        <p:spPr bwMode="auto">
          <a:xfrm>
            <a:off x="1447800" y="6308725"/>
            <a:ext cx="571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000">
                <a:latin typeface="Arial" panose="020B0604020202020204" pitchFamily="34" charset="0"/>
              </a:rPr>
              <a:t>I. Karakurt et al., </a:t>
            </a:r>
            <a:r>
              <a:rPr lang="en-GB" altLang="en-US" sz="2000" i="1">
                <a:latin typeface="Arial" panose="020B0604020202020204" pitchFamily="34" charset="0"/>
              </a:rPr>
              <a:t>Langmuir </a:t>
            </a:r>
            <a:r>
              <a:rPr lang="en-GB" altLang="en-US" sz="2000" b="1">
                <a:latin typeface="Arial" panose="020B0604020202020204" pitchFamily="34" charset="0"/>
              </a:rPr>
              <a:t>22</a:t>
            </a:r>
            <a:r>
              <a:rPr lang="en-GB" altLang="en-US" sz="2000">
                <a:latin typeface="Arial" panose="020B0604020202020204" pitchFamily="34" charset="0"/>
              </a:rPr>
              <a:t> (2006) 2415</a:t>
            </a:r>
            <a:endParaRPr lang="en-GB" altLang="en-US" sz="2400"/>
          </a:p>
        </p:txBody>
      </p:sp>
      <p:sp>
        <p:nvSpPr>
          <p:cNvPr id="52228" name="Text Box 5">
            <a:extLst>
              <a:ext uri="{FF2B5EF4-FFF2-40B4-BE49-F238E27FC236}">
                <a16:creationId xmlns:a16="http://schemas.microsoft.com/office/drawing/2014/main" id="{5AF753C8-3CEB-FD41-9A67-85768401AB6D}"/>
              </a:ext>
            </a:extLst>
          </p:cNvPr>
          <p:cNvSpPr txBox="1">
            <a:spLocks noChangeArrowheads="1"/>
          </p:cNvSpPr>
          <p:nvPr/>
        </p:nvSpPr>
        <p:spPr bwMode="auto">
          <a:xfrm>
            <a:off x="457200" y="1524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dirty="0" err="1">
                <a:solidFill>
                  <a:srgbClr val="0E46FF"/>
                </a:solidFill>
                <a:latin typeface="Arial Black" panose="020B0604020202020204" pitchFamily="34" charset="0"/>
              </a:rPr>
              <a:t>Hydrophilically</a:t>
            </a:r>
            <a:r>
              <a:rPr lang="en-GB" altLang="en-US" sz="2400" dirty="0">
                <a:solidFill>
                  <a:srgbClr val="0E46FF"/>
                </a:solidFill>
                <a:latin typeface="Arial Black" panose="020B0604020202020204" pitchFamily="34" charset="0"/>
              </a:rPr>
              <a:t>-driven self-assembly of particles</a:t>
            </a:r>
            <a:endParaRPr lang="en-GB" altLang="en-US" sz="2400" dirty="0">
              <a:solidFill>
                <a:srgbClr val="0E46FF"/>
              </a:solidFill>
            </a:endParaRPr>
          </a:p>
        </p:txBody>
      </p:sp>
    </p:spTree>
    <p:extLst>
      <p:ext uri="{BB962C8B-B14F-4D97-AF65-F5344CB8AC3E}">
        <p14:creationId xmlns:p14="http://schemas.microsoft.com/office/powerpoint/2010/main" val="51516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E8D4-CAF6-2142-96ED-4B2C2B84C9DD}"/>
              </a:ext>
            </a:extLst>
          </p:cNvPr>
          <p:cNvSpPr>
            <a:spLocks noGrp="1"/>
          </p:cNvSpPr>
          <p:nvPr>
            <p:ph type="title"/>
          </p:nvPr>
        </p:nvSpPr>
        <p:spPr>
          <a:xfrm>
            <a:off x="692740" y="91964"/>
            <a:ext cx="7772400" cy="1143000"/>
          </a:xfrm>
        </p:spPr>
        <p:txBody>
          <a:bodyPr/>
          <a:lstStyle/>
          <a:p>
            <a:r>
              <a:rPr lang="en-US" b="1" dirty="0">
                <a:solidFill>
                  <a:srgbClr val="F100FE"/>
                </a:solidFill>
              </a:rPr>
              <a:t>Soft matter</a:t>
            </a:r>
          </a:p>
        </p:txBody>
      </p:sp>
      <p:sp>
        <p:nvSpPr>
          <p:cNvPr id="4" name="TextBox 3">
            <a:extLst>
              <a:ext uri="{FF2B5EF4-FFF2-40B4-BE49-F238E27FC236}">
                <a16:creationId xmlns:a16="http://schemas.microsoft.com/office/drawing/2014/main" id="{21A3C9CA-9222-3145-8588-2135248E35EF}"/>
              </a:ext>
            </a:extLst>
          </p:cNvPr>
          <p:cNvSpPr txBox="1"/>
          <p:nvPr/>
        </p:nvSpPr>
        <p:spPr>
          <a:xfrm>
            <a:off x="1835696" y="3347410"/>
            <a:ext cx="1074910" cy="523220"/>
          </a:xfrm>
          <a:prstGeom prst="rect">
            <a:avLst/>
          </a:prstGeom>
          <a:noFill/>
        </p:spPr>
        <p:txBody>
          <a:bodyPr wrap="none" rtlCol="0">
            <a:spAutoFit/>
          </a:bodyPr>
          <a:lstStyle/>
          <a:p>
            <a:r>
              <a:rPr lang="en-US" sz="2800" b="1" dirty="0">
                <a:solidFill>
                  <a:srgbClr val="1F29FF"/>
                </a:solidFill>
              </a:rPr>
              <a:t>Types</a:t>
            </a:r>
          </a:p>
        </p:txBody>
      </p:sp>
      <p:sp>
        <p:nvSpPr>
          <p:cNvPr id="8" name="Left Brace 7">
            <a:extLst>
              <a:ext uri="{FF2B5EF4-FFF2-40B4-BE49-F238E27FC236}">
                <a16:creationId xmlns:a16="http://schemas.microsoft.com/office/drawing/2014/main" id="{8AB026C2-E0FA-0D45-A02D-E63DD73B0988}"/>
              </a:ext>
            </a:extLst>
          </p:cNvPr>
          <p:cNvSpPr/>
          <p:nvPr/>
        </p:nvSpPr>
        <p:spPr bwMode="auto">
          <a:xfrm>
            <a:off x="3094416" y="1988840"/>
            <a:ext cx="648072" cy="3240360"/>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ndParaRPr>
          </a:p>
        </p:txBody>
      </p:sp>
      <p:sp>
        <p:nvSpPr>
          <p:cNvPr id="9" name="TextBox 8">
            <a:extLst>
              <a:ext uri="{FF2B5EF4-FFF2-40B4-BE49-F238E27FC236}">
                <a16:creationId xmlns:a16="http://schemas.microsoft.com/office/drawing/2014/main" id="{E8329A6E-2633-864F-91C3-C911F07318CE}"/>
              </a:ext>
            </a:extLst>
          </p:cNvPr>
          <p:cNvSpPr txBox="1"/>
          <p:nvPr/>
        </p:nvSpPr>
        <p:spPr>
          <a:xfrm>
            <a:off x="3742488" y="2353592"/>
            <a:ext cx="1441420" cy="523220"/>
          </a:xfrm>
          <a:prstGeom prst="rect">
            <a:avLst/>
          </a:prstGeom>
          <a:noFill/>
        </p:spPr>
        <p:txBody>
          <a:bodyPr wrap="none" rtlCol="0">
            <a:spAutoFit/>
          </a:bodyPr>
          <a:lstStyle/>
          <a:p>
            <a:r>
              <a:rPr lang="en-US" sz="2800" b="1" dirty="0"/>
              <a:t>Colloids</a:t>
            </a:r>
          </a:p>
        </p:txBody>
      </p:sp>
      <p:sp>
        <p:nvSpPr>
          <p:cNvPr id="10" name="TextBox 9">
            <a:extLst>
              <a:ext uri="{FF2B5EF4-FFF2-40B4-BE49-F238E27FC236}">
                <a16:creationId xmlns:a16="http://schemas.microsoft.com/office/drawing/2014/main" id="{1E6BEC7E-07BE-7348-AEA6-00828120EAEB}"/>
              </a:ext>
            </a:extLst>
          </p:cNvPr>
          <p:cNvSpPr txBox="1"/>
          <p:nvPr/>
        </p:nvSpPr>
        <p:spPr>
          <a:xfrm>
            <a:off x="3769263" y="3476260"/>
            <a:ext cx="1619354" cy="523220"/>
          </a:xfrm>
          <a:prstGeom prst="rect">
            <a:avLst/>
          </a:prstGeom>
          <a:noFill/>
        </p:spPr>
        <p:txBody>
          <a:bodyPr wrap="none" rtlCol="0">
            <a:spAutoFit/>
          </a:bodyPr>
          <a:lstStyle/>
          <a:p>
            <a:r>
              <a:rPr lang="en-US" sz="2800" b="1" dirty="0"/>
              <a:t>Polymers</a:t>
            </a:r>
          </a:p>
        </p:txBody>
      </p:sp>
      <p:sp>
        <p:nvSpPr>
          <p:cNvPr id="11" name="TextBox 10">
            <a:extLst>
              <a:ext uri="{FF2B5EF4-FFF2-40B4-BE49-F238E27FC236}">
                <a16:creationId xmlns:a16="http://schemas.microsoft.com/office/drawing/2014/main" id="{E3819586-4423-454B-B118-52A4CD849E29}"/>
              </a:ext>
            </a:extLst>
          </p:cNvPr>
          <p:cNvSpPr txBox="1"/>
          <p:nvPr/>
        </p:nvSpPr>
        <p:spPr>
          <a:xfrm>
            <a:off x="3742488" y="4487515"/>
            <a:ext cx="2589170" cy="523220"/>
          </a:xfrm>
          <a:prstGeom prst="rect">
            <a:avLst/>
          </a:prstGeom>
          <a:noFill/>
        </p:spPr>
        <p:txBody>
          <a:bodyPr wrap="none" rtlCol="0">
            <a:spAutoFit/>
          </a:bodyPr>
          <a:lstStyle/>
          <a:p>
            <a:r>
              <a:rPr lang="en-US" sz="2800" b="1" dirty="0"/>
              <a:t>Liquid Crystals</a:t>
            </a:r>
          </a:p>
        </p:txBody>
      </p:sp>
      <p:sp>
        <p:nvSpPr>
          <p:cNvPr id="14" name="Left Arrow 13">
            <a:extLst>
              <a:ext uri="{FF2B5EF4-FFF2-40B4-BE49-F238E27FC236}">
                <a16:creationId xmlns:a16="http://schemas.microsoft.com/office/drawing/2014/main" id="{D79398C1-073E-A445-8836-DDF8772D59C8}"/>
              </a:ext>
            </a:extLst>
          </p:cNvPr>
          <p:cNvSpPr/>
          <p:nvPr/>
        </p:nvSpPr>
        <p:spPr bwMode="auto">
          <a:xfrm>
            <a:off x="5403932" y="2437538"/>
            <a:ext cx="1080120" cy="355328"/>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351700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5000" fill="remove" grpId="0" nodeType="clickEffect">
                                  <p:stCondLst>
                                    <p:cond delay="0"/>
                                  </p:stCondLst>
                                  <p:childTnLst>
                                    <p:animClr clrSpc="rgb" dir="cw">
                                      <p:cBhvr override="childStyle">
                                        <p:cTn id="10" dur="250" autoRev="1" fill="remove"/>
                                        <p:tgtEl>
                                          <p:spTgt spid="14"/>
                                        </p:tgtEl>
                                        <p:attrNameLst>
                                          <p:attrName>style.color</p:attrName>
                                        </p:attrNameLst>
                                      </p:cBhvr>
                                      <p:to>
                                        <a:schemeClr val="bg1"/>
                                      </p:to>
                                    </p:animClr>
                                    <p:animClr clrSpc="rgb" dir="cw">
                                      <p:cBhvr>
                                        <p:cTn id="11" dur="250" autoRev="1" fill="remove"/>
                                        <p:tgtEl>
                                          <p:spTgt spid="14"/>
                                        </p:tgtEl>
                                        <p:attrNameLst>
                                          <p:attrName>fillcolor</p:attrName>
                                        </p:attrNameLst>
                                      </p:cBhvr>
                                      <p:to>
                                        <a:schemeClr val="bg1"/>
                                      </p:to>
                                    </p:animClr>
                                    <p:set>
                                      <p:cBhvr>
                                        <p:cTn id="12" dur="250" autoRev="1" fill="remove"/>
                                        <p:tgtEl>
                                          <p:spTgt spid="14"/>
                                        </p:tgtEl>
                                        <p:attrNameLst>
                                          <p:attrName>fill.type</p:attrName>
                                        </p:attrNameLst>
                                      </p:cBhvr>
                                      <p:to>
                                        <p:strVal val="solid"/>
                                      </p:to>
                                    </p:set>
                                    <p:set>
                                      <p:cBhvr>
                                        <p:cTn id="13" dur="250" autoRev="1" fill="remove"/>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9D48-372A-9E4D-8BCC-722EBBF2CDFA}"/>
              </a:ext>
            </a:extLst>
          </p:cNvPr>
          <p:cNvSpPr>
            <a:spLocks noGrp="1"/>
          </p:cNvSpPr>
          <p:nvPr>
            <p:ph type="title"/>
          </p:nvPr>
        </p:nvSpPr>
        <p:spPr>
          <a:xfrm>
            <a:off x="428625" y="2948781"/>
            <a:ext cx="8229600" cy="1143000"/>
          </a:xfrm>
        </p:spPr>
        <p:txBody>
          <a:bodyPr/>
          <a:lstStyle/>
          <a:p>
            <a:r>
              <a:rPr lang="en-US" dirty="0"/>
              <a:t>Synthesis of Mesoporous Materials</a:t>
            </a:r>
          </a:p>
        </p:txBody>
      </p:sp>
    </p:spTree>
    <p:extLst>
      <p:ext uri="{BB962C8B-B14F-4D97-AF65-F5344CB8AC3E}">
        <p14:creationId xmlns:p14="http://schemas.microsoft.com/office/powerpoint/2010/main" val="2864316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92608"/>
            <a:ext cx="8229600" cy="939338"/>
          </a:xfrm>
        </p:spPr>
        <p:txBody>
          <a:bodyPr>
            <a:normAutofit fontScale="90000"/>
          </a:bodyPr>
          <a:lstStyle/>
          <a:p>
            <a:r>
              <a:rPr lang="en-US" sz="4000" b="1" dirty="0">
                <a:solidFill>
                  <a:srgbClr val="0E46FF"/>
                </a:solidFill>
              </a:rPr>
              <a:t>How do we use micelles to form mesoporous metal oxides?</a:t>
            </a:r>
          </a:p>
        </p:txBody>
      </p:sp>
      <p:pic>
        <p:nvPicPr>
          <p:cNvPr id="37900" name="Picture 12" descr="assembly_of_silica_filmv4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2362200"/>
            <a:ext cx="8382000" cy="3098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
        <p:nvSpPr>
          <p:cNvPr id="37901" name="Text Box 13"/>
          <p:cNvSpPr txBox="1">
            <a:spLocks noChangeArrowheads="1"/>
          </p:cNvSpPr>
          <p:nvPr/>
        </p:nvSpPr>
        <p:spPr bwMode="auto">
          <a:xfrm>
            <a:off x="304800" y="5562600"/>
            <a:ext cx="251460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000"/>
              <a:t>Courtesy of Brian Eggiman</a:t>
            </a:r>
          </a:p>
        </p:txBody>
      </p:sp>
    </p:spTree>
    <p:extLst>
      <p:ext uri="{BB962C8B-B14F-4D97-AF65-F5344CB8AC3E}">
        <p14:creationId xmlns:p14="http://schemas.microsoft.com/office/powerpoint/2010/main" val="3050981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468313" y="302753"/>
            <a:ext cx="8135937" cy="549275"/>
          </a:xfrm>
        </p:spPr>
        <p:txBody>
          <a:bodyPr>
            <a:normAutofit/>
          </a:bodyPr>
          <a:lstStyle/>
          <a:p>
            <a:pPr rtl="0" eaLnBrk="1" hangingPunct="1"/>
            <a:r>
              <a:rPr lang="en-US" altLang="zh-CN" sz="2800" b="1" dirty="0">
                <a:solidFill>
                  <a:srgbClr val="CC0000"/>
                </a:solidFill>
                <a:latin typeface="Times New Roman" charset="0"/>
                <a:ea typeface="Times New Roman" charset="0"/>
                <a:cs typeface="Times New Roman" charset="0"/>
              </a:rPr>
              <a:t>Self-assembled Block Copolymer Nanostructures</a:t>
            </a:r>
            <a:endParaRPr lang="en-US" sz="2800" b="1" dirty="0">
              <a:solidFill>
                <a:srgbClr val="CC0000"/>
              </a:solidFill>
              <a:latin typeface="Times New Roman" charset="0"/>
              <a:ea typeface="Times New Roman" charset="0"/>
              <a:cs typeface="Times New Roman" charset="0"/>
            </a:endParaRPr>
          </a:p>
        </p:txBody>
      </p:sp>
      <p:sp>
        <p:nvSpPr>
          <p:cNvPr id="29699" name="Text Box 3"/>
          <p:cNvSpPr txBox="1">
            <a:spLocks noChangeArrowheads="1"/>
          </p:cNvSpPr>
          <p:nvPr/>
        </p:nvSpPr>
        <p:spPr bwMode="auto">
          <a:xfrm>
            <a:off x="468313" y="1118029"/>
            <a:ext cx="8064500" cy="205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p:txBody>
      </p:sp>
      <p:sp>
        <p:nvSpPr>
          <p:cNvPr id="29700" name="Text Box 6"/>
          <p:cNvSpPr txBox="1">
            <a:spLocks noChangeArrowheads="1"/>
          </p:cNvSpPr>
          <p:nvPr/>
        </p:nvSpPr>
        <p:spPr bwMode="auto">
          <a:xfrm>
            <a:off x="395288" y="1212148"/>
            <a:ext cx="8748712" cy="516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r>
              <a:rPr lang="en-US" altLang="zh-CN" dirty="0">
                <a:solidFill>
                  <a:srgbClr val="0000CC"/>
                </a:solidFill>
                <a:ea typeface="SimSun" charset="0"/>
                <a:cs typeface="SimSun" charset="0"/>
              </a:rPr>
              <a:t>Block copolymers are </a:t>
            </a:r>
            <a:r>
              <a:rPr lang="en-US" altLang="zh-CN" dirty="0" err="1">
                <a:solidFill>
                  <a:srgbClr val="0000CC"/>
                </a:solidFill>
                <a:ea typeface="SimSun" charset="0"/>
                <a:cs typeface="SimSun" charset="0"/>
              </a:rPr>
              <a:t>amphiphilic</a:t>
            </a:r>
            <a:r>
              <a:rPr lang="en-US" altLang="zh-CN" dirty="0">
                <a:solidFill>
                  <a:srgbClr val="0000CC"/>
                </a:solidFill>
                <a:ea typeface="SimSun" charset="0"/>
                <a:cs typeface="SimSun" charset="0"/>
              </a:rPr>
              <a:t> molecules containing distinctively different polymer segments (blocks): </a:t>
            </a:r>
          </a:p>
          <a:p>
            <a:pPr algn="l" rtl="0" eaLnBrk="1" hangingPunct="1">
              <a:spcBef>
                <a:spcPct val="50000"/>
              </a:spcBef>
            </a:pPr>
            <a:r>
              <a:rPr lang="en-US" altLang="zh-CN" sz="1600" dirty="0">
                <a:solidFill>
                  <a:srgbClr val="0000CC"/>
                </a:solidFill>
                <a:ea typeface="SimSun" charset="0"/>
                <a:cs typeface="SimSun" charset="0"/>
              </a:rPr>
              <a:t>polystyrene (H (C</a:t>
            </a:r>
            <a:r>
              <a:rPr lang="en-US" altLang="zh-CN" sz="1600" baseline="-30000" dirty="0">
                <a:solidFill>
                  <a:srgbClr val="0000CC"/>
                </a:solidFill>
                <a:ea typeface="SimSun" charset="0"/>
                <a:cs typeface="SimSun" charset="0"/>
              </a:rPr>
              <a:t>6</a:t>
            </a:r>
            <a:r>
              <a:rPr lang="en-US" altLang="zh-CN" sz="1600" dirty="0">
                <a:solidFill>
                  <a:srgbClr val="0000CC"/>
                </a:solidFill>
                <a:ea typeface="SimSun" charset="0"/>
                <a:cs typeface="SimSun" charset="0"/>
              </a:rPr>
              <a:t>H</a:t>
            </a:r>
            <a:r>
              <a:rPr lang="en-US" altLang="zh-CN" sz="1600" baseline="-30000" dirty="0">
                <a:solidFill>
                  <a:srgbClr val="0000CC"/>
                </a:solidFill>
                <a:ea typeface="SimSun" charset="0"/>
                <a:cs typeface="SimSun" charset="0"/>
              </a:rPr>
              <a:t>5</a:t>
            </a:r>
            <a:r>
              <a:rPr lang="en-US" altLang="zh-CN" sz="1600" dirty="0">
                <a:solidFill>
                  <a:srgbClr val="0000CC"/>
                </a:solidFill>
                <a:ea typeface="SimSun" charset="0"/>
                <a:cs typeface="SimSun" charset="0"/>
              </a:rPr>
              <a:t> – CH</a:t>
            </a:r>
            <a:r>
              <a:rPr lang="en-US" altLang="zh-CN" sz="1600" baseline="-30000" dirty="0">
                <a:solidFill>
                  <a:srgbClr val="0000CC"/>
                </a:solidFill>
                <a:ea typeface="SimSun" charset="0"/>
                <a:cs typeface="SimSun" charset="0"/>
              </a:rPr>
              <a:t>2</a:t>
            </a:r>
            <a:r>
              <a:rPr lang="en-US" altLang="zh-CN" sz="1600" dirty="0">
                <a:solidFill>
                  <a:srgbClr val="0000CC"/>
                </a:solidFill>
                <a:ea typeface="SimSun" charset="0"/>
                <a:cs typeface="SimSun" charset="0"/>
              </a:rPr>
              <a:t> – CH) - ) + poly isoprene (-CH</a:t>
            </a:r>
            <a:r>
              <a:rPr lang="en-US" altLang="zh-CN" sz="1600" baseline="-30000" dirty="0">
                <a:solidFill>
                  <a:srgbClr val="0000CC"/>
                </a:solidFill>
                <a:ea typeface="SimSun" charset="0"/>
                <a:cs typeface="SimSun" charset="0"/>
              </a:rPr>
              <a:t>2</a:t>
            </a:r>
            <a:r>
              <a:rPr lang="en-US" altLang="zh-CN" sz="1600" dirty="0">
                <a:solidFill>
                  <a:srgbClr val="0000CC"/>
                </a:solidFill>
                <a:ea typeface="SimSun" charset="0"/>
                <a:cs typeface="SimSun" charset="0"/>
              </a:rPr>
              <a:t> – H</a:t>
            </a:r>
            <a:r>
              <a:rPr lang="en-US" altLang="zh-CN" sz="1600" baseline="-30000" dirty="0">
                <a:solidFill>
                  <a:srgbClr val="0000CC"/>
                </a:solidFill>
                <a:ea typeface="SimSun" charset="0"/>
                <a:cs typeface="SimSun" charset="0"/>
              </a:rPr>
              <a:t>3</a:t>
            </a:r>
            <a:r>
              <a:rPr lang="en-US" altLang="zh-CN" sz="1600" dirty="0">
                <a:solidFill>
                  <a:srgbClr val="0000CC"/>
                </a:solidFill>
                <a:ea typeface="SimSun" charset="0"/>
                <a:cs typeface="SimSun" charset="0"/>
              </a:rPr>
              <a:t> (CH=CH</a:t>
            </a:r>
            <a:r>
              <a:rPr lang="en-US" altLang="zh-CN" sz="1600" baseline="-30000" dirty="0">
                <a:solidFill>
                  <a:srgbClr val="0000CC"/>
                </a:solidFill>
                <a:ea typeface="SimSun" charset="0"/>
                <a:cs typeface="SimSun" charset="0"/>
              </a:rPr>
              <a:t>2</a:t>
            </a:r>
            <a:r>
              <a:rPr lang="en-US" altLang="zh-CN" sz="1600" dirty="0">
                <a:solidFill>
                  <a:srgbClr val="0000CC"/>
                </a:solidFill>
                <a:ea typeface="SimSun" charset="0"/>
                <a:cs typeface="SimSun" charset="0"/>
              </a:rPr>
              <a:t>)C - ) block</a:t>
            </a:r>
          </a:p>
          <a:p>
            <a:pPr algn="l" rtl="0" eaLnBrk="1" hangingPunct="1">
              <a:spcBef>
                <a:spcPct val="50000"/>
              </a:spcBef>
            </a:pPr>
            <a:r>
              <a:rPr lang="en-US" altLang="zh-CN" sz="1600" dirty="0">
                <a:solidFill>
                  <a:srgbClr val="0000CC"/>
                </a:solidFill>
                <a:ea typeface="SimSun" charset="0"/>
                <a:cs typeface="SimSun" charset="0"/>
              </a:rPr>
              <a:t>polystyrene and poly butadiene (- CH-CH=CH-CH) - ) block copolymer </a:t>
            </a:r>
          </a:p>
          <a:p>
            <a:pPr algn="l" rtl="0" eaLnBrk="1" hangingPunct="1">
              <a:spcBef>
                <a:spcPct val="50000"/>
              </a:spcBef>
            </a:pPr>
            <a:r>
              <a:rPr lang="en-US" altLang="zh-CN" sz="1600" dirty="0">
                <a:solidFill>
                  <a:srgbClr val="0000CC"/>
                </a:solidFill>
                <a:ea typeface="SimSun" charset="0"/>
                <a:cs typeface="SimSun" charset="0"/>
              </a:rPr>
              <a:t>(-CH</a:t>
            </a:r>
            <a:r>
              <a:rPr lang="en-US" altLang="zh-CN" sz="1600" baseline="-30000" dirty="0">
                <a:solidFill>
                  <a:srgbClr val="0000CC"/>
                </a:solidFill>
                <a:ea typeface="SimSun" charset="0"/>
                <a:cs typeface="SimSun" charset="0"/>
              </a:rPr>
              <a:t>2</a:t>
            </a:r>
            <a:r>
              <a:rPr lang="en-US" altLang="zh-CN" sz="1600" dirty="0">
                <a:solidFill>
                  <a:srgbClr val="0000CC"/>
                </a:solidFill>
                <a:ea typeface="SimSun" charset="0"/>
                <a:cs typeface="SimSun" charset="0"/>
              </a:rPr>
              <a:t>-CH</a:t>
            </a:r>
            <a:r>
              <a:rPr lang="en-US" altLang="zh-CN" sz="1600" baseline="-30000" dirty="0">
                <a:solidFill>
                  <a:srgbClr val="0000CC"/>
                </a:solidFill>
                <a:ea typeface="SimSun" charset="0"/>
                <a:cs typeface="SimSun" charset="0"/>
              </a:rPr>
              <a:t>2</a:t>
            </a:r>
            <a:r>
              <a:rPr lang="en-US" altLang="zh-CN" sz="1600" dirty="0">
                <a:solidFill>
                  <a:srgbClr val="0000CC"/>
                </a:solidFill>
                <a:ea typeface="SimSun" charset="0"/>
                <a:cs typeface="SimSun" charset="0"/>
              </a:rPr>
              <a:t>-) polyethylene and poly propylene (-(CH</a:t>
            </a:r>
            <a:r>
              <a:rPr lang="en-US" altLang="zh-CN" sz="1600" baseline="-30000" dirty="0">
                <a:solidFill>
                  <a:srgbClr val="0000CC"/>
                </a:solidFill>
                <a:ea typeface="SimSun" charset="0"/>
                <a:cs typeface="SimSun" charset="0"/>
              </a:rPr>
              <a:t>2</a:t>
            </a:r>
            <a:r>
              <a:rPr lang="en-US" altLang="zh-CN" sz="1600" dirty="0">
                <a:solidFill>
                  <a:srgbClr val="0000CC"/>
                </a:solidFill>
                <a:ea typeface="SimSun" charset="0"/>
                <a:cs typeface="SimSun" charset="0"/>
              </a:rPr>
              <a:t>-CH</a:t>
            </a:r>
            <a:r>
              <a:rPr lang="en-US" altLang="zh-CN" sz="1600" baseline="-30000" dirty="0">
                <a:solidFill>
                  <a:srgbClr val="0000CC"/>
                </a:solidFill>
                <a:ea typeface="SimSun" charset="0"/>
                <a:cs typeface="SimSun" charset="0"/>
              </a:rPr>
              <a:t>3</a:t>
            </a:r>
            <a:r>
              <a:rPr lang="en-US" altLang="zh-CN" sz="1600" dirty="0">
                <a:solidFill>
                  <a:srgbClr val="0000CC"/>
                </a:solidFill>
                <a:ea typeface="SimSun" charset="0"/>
                <a:cs typeface="SimSun" charset="0"/>
              </a:rPr>
              <a:t>CH)-) block copolymer</a:t>
            </a:r>
          </a:p>
          <a:p>
            <a:pPr algn="l" rtl="0" eaLnBrk="1" hangingPunct="1">
              <a:spcBef>
                <a:spcPct val="50000"/>
              </a:spcBef>
            </a:pPr>
            <a:r>
              <a:rPr lang="en-US" altLang="zh-CN" sz="1600" dirty="0" err="1">
                <a:solidFill>
                  <a:srgbClr val="0000CC"/>
                </a:solidFill>
                <a:ea typeface="SimSun" charset="0"/>
                <a:cs typeface="SimSun" charset="0"/>
              </a:rPr>
              <a:t>polyUrethane</a:t>
            </a:r>
            <a:r>
              <a:rPr lang="en-US" altLang="zh-CN" sz="1600" dirty="0">
                <a:solidFill>
                  <a:srgbClr val="0000CC"/>
                </a:solidFill>
                <a:ea typeface="SimSun" charset="0"/>
                <a:cs typeface="SimSun" charset="0"/>
              </a:rPr>
              <a:t> (-(CH</a:t>
            </a:r>
            <a:r>
              <a:rPr lang="en-US" altLang="zh-CN" sz="1600" baseline="-30000" dirty="0">
                <a:solidFill>
                  <a:srgbClr val="0000CC"/>
                </a:solidFill>
                <a:ea typeface="SimSun" charset="0"/>
                <a:cs typeface="SimSun" charset="0"/>
              </a:rPr>
              <a:t>2</a:t>
            </a:r>
            <a:r>
              <a:rPr lang="en-US" altLang="zh-CN" sz="1600" dirty="0">
                <a:solidFill>
                  <a:srgbClr val="0000CC"/>
                </a:solidFill>
                <a:ea typeface="SimSun" charset="0"/>
                <a:cs typeface="SimSun" charset="0"/>
              </a:rPr>
              <a:t>-CH</a:t>
            </a:r>
            <a:r>
              <a:rPr lang="en-US" altLang="zh-CN" sz="1600" baseline="-30000" dirty="0">
                <a:solidFill>
                  <a:srgbClr val="0000CC"/>
                </a:solidFill>
                <a:ea typeface="SimSun" charset="0"/>
                <a:cs typeface="SimSun" charset="0"/>
              </a:rPr>
              <a:t>2</a:t>
            </a:r>
            <a:r>
              <a:rPr lang="en-US" altLang="zh-CN" sz="1600" dirty="0">
                <a:solidFill>
                  <a:srgbClr val="0000CC"/>
                </a:solidFill>
                <a:ea typeface="SimSun" charset="0"/>
                <a:cs typeface="SimSun" charset="0"/>
              </a:rPr>
              <a:t>-O</a:t>
            </a:r>
            <a:r>
              <a:rPr lang="en-US" altLang="zh-CN" sz="1600" baseline="-30000" dirty="0">
                <a:solidFill>
                  <a:srgbClr val="0000CC"/>
                </a:solidFill>
                <a:ea typeface="SimSun" charset="0"/>
                <a:cs typeface="SimSun" charset="0"/>
              </a:rPr>
              <a:t>2</a:t>
            </a:r>
            <a:r>
              <a:rPr lang="en-US" altLang="zh-CN" sz="1600" dirty="0">
                <a:solidFill>
                  <a:srgbClr val="0000CC"/>
                </a:solidFill>
                <a:ea typeface="SimSun" charset="0"/>
                <a:cs typeface="SimSun" charset="0"/>
              </a:rPr>
              <a:t>C-NH-C</a:t>
            </a:r>
            <a:r>
              <a:rPr lang="en-US" altLang="zh-CN" sz="1600" baseline="-30000" dirty="0">
                <a:solidFill>
                  <a:srgbClr val="0000CC"/>
                </a:solidFill>
                <a:ea typeface="SimSun" charset="0"/>
                <a:cs typeface="SimSun" charset="0"/>
              </a:rPr>
              <a:t>6</a:t>
            </a:r>
            <a:r>
              <a:rPr lang="en-US" altLang="zh-CN" sz="1600" dirty="0">
                <a:solidFill>
                  <a:srgbClr val="0000CC"/>
                </a:solidFill>
                <a:ea typeface="SimSun" charset="0"/>
                <a:cs typeface="SimSun" charset="0"/>
              </a:rPr>
              <a:t>H</a:t>
            </a:r>
            <a:r>
              <a:rPr lang="en-US" altLang="zh-CN" sz="1600" baseline="-30000" dirty="0">
                <a:solidFill>
                  <a:srgbClr val="0000CC"/>
                </a:solidFill>
                <a:ea typeface="SimSun" charset="0"/>
                <a:cs typeface="SimSun" charset="0"/>
              </a:rPr>
              <a:t>10</a:t>
            </a:r>
            <a:r>
              <a:rPr lang="en-US" altLang="zh-CN" sz="1600" dirty="0">
                <a:solidFill>
                  <a:srgbClr val="0000CC"/>
                </a:solidFill>
                <a:ea typeface="SimSun" charset="0"/>
                <a:cs typeface="SimSun" charset="0"/>
              </a:rPr>
              <a:t>CH</a:t>
            </a:r>
            <a:r>
              <a:rPr lang="en-US" altLang="zh-CN" sz="1600" baseline="-30000" dirty="0">
                <a:solidFill>
                  <a:srgbClr val="0000CC"/>
                </a:solidFill>
                <a:ea typeface="SimSun" charset="0"/>
                <a:cs typeface="SimSun" charset="0"/>
              </a:rPr>
              <a:t>2</a:t>
            </a:r>
            <a:r>
              <a:rPr lang="en-US" altLang="zh-CN" sz="1600" dirty="0">
                <a:solidFill>
                  <a:srgbClr val="0000CC"/>
                </a:solidFill>
                <a:ea typeface="SimSun" charset="0"/>
                <a:cs typeface="SimSun" charset="0"/>
              </a:rPr>
              <a:t>-C</a:t>
            </a:r>
            <a:r>
              <a:rPr lang="en-US" altLang="zh-CN" sz="1600" baseline="-30000" dirty="0">
                <a:solidFill>
                  <a:srgbClr val="0000CC"/>
                </a:solidFill>
                <a:ea typeface="SimSun" charset="0"/>
                <a:cs typeface="SimSun" charset="0"/>
              </a:rPr>
              <a:t>6</a:t>
            </a:r>
            <a:r>
              <a:rPr lang="en-US" altLang="zh-CN" sz="1600" dirty="0">
                <a:solidFill>
                  <a:srgbClr val="0000CC"/>
                </a:solidFill>
                <a:ea typeface="SimSun" charset="0"/>
                <a:cs typeface="SimSun" charset="0"/>
              </a:rPr>
              <a:t>H</a:t>
            </a:r>
            <a:r>
              <a:rPr lang="en-US" altLang="zh-CN" sz="1600" baseline="-30000" dirty="0">
                <a:solidFill>
                  <a:srgbClr val="0000CC"/>
                </a:solidFill>
                <a:ea typeface="SimSun" charset="0"/>
                <a:cs typeface="SimSun" charset="0"/>
              </a:rPr>
              <a:t>10</a:t>
            </a:r>
            <a:r>
              <a:rPr lang="en-US" altLang="zh-CN" sz="1600" dirty="0">
                <a:solidFill>
                  <a:srgbClr val="0000CC"/>
                </a:solidFill>
                <a:ea typeface="SimSun" charset="0"/>
                <a:cs typeface="SimSun" charset="0"/>
              </a:rPr>
              <a:t>-NH-OC)-)+</a:t>
            </a:r>
            <a:r>
              <a:rPr lang="en-US" altLang="zh-CN" sz="1600" dirty="0" err="1">
                <a:solidFill>
                  <a:srgbClr val="0000CC"/>
                </a:solidFill>
                <a:ea typeface="SimSun" charset="0"/>
                <a:cs typeface="SimSun" charset="0"/>
              </a:rPr>
              <a:t>polyUrethane</a:t>
            </a:r>
            <a:r>
              <a:rPr lang="en-US" altLang="zh-CN" sz="1600" dirty="0">
                <a:solidFill>
                  <a:srgbClr val="0000CC"/>
                </a:solidFill>
                <a:ea typeface="SimSun" charset="0"/>
                <a:cs typeface="SimSun" charset="0"/>
              </a:rPr>
              <a:t> block copolymer </a:t>
            </a:r>
          </a:p>
          <a:p>
            <a:pPr algn="l" rtl="0" eaLnBrk="1" hangingPunct="1">
              <a:spcBef>
                <a:spcPct val="50000"/>
              </a:spcBef>
            </a:pPr>
            <a:endParaRPr lang="en-US" altLang="zh-CN" b="0" dirty="0">
              <a:solidFill>
                <a:srgbClr val="0000CC"/>
              </a:solidFill>
              <a:ea typeface="SimSun" charset="0"/>
              <a:cs typeface="SimSun" charset="0"/>
            </a:endParaRPr>
          </a:p>
          <a:p>
            <a:pPr algn="l" rtl="0" eaLnBrk="1" hangingPunct="1">
              <a:spcBef>
                <a:spcPct val="50000"/>
              </a:spcBef>
            </a:pPr>
            <a:r>
              <a:rPr lang="en-US" altLang="zh-CN" b="0" dirty="0">
                <a:solidFill>
                  <a:srgbClr val="0000CC"/>
                </a:solidFill>
                <a:ea typeface="SimSun" charset="0"/>
                <a:cs typeface="SimSun" charset="0"/>
              </a:rPr>
              <a:t>Different blocks in a single polymer chain are </a:t>
            </a:r>
            <a:r>
              <a:rPr lang="en-US" altLang="zh-CN" b="0" dirty="0" err="1">
                <a:solidFill>
                  <a:srgbClr val="0000CC"/>
                </a:solidFill>
                <a:ea typeface="SimSun" charset="0"/>
                <a:cs typeface="SimSun" charset="0"/>
              </a:rPr>
              <a:t>covalentely</a:t>
            </a:r>
            <a:r>
              <a:rPr lang="en-US" altLang="zh-CN" b="0" dirty="0">
                <a:solidFill>
                  <a:srgbClr val="0000CC"/>
                </a:solidFill>
                <a:ea typeface="SimSun" charset="0"/>
                <a:cs typeface="SimSun" charset="0"/>
              </a:rPr>
              <a:t> bonded. </a:t>
            </a:r>
          </a:p>
          <a:p>
            <a:pPr algn="l" rtl="0" eaLnBrk="1" hangingPunct="1">
              <a:spcBef>
                <a:spcPct val="50000"/>
              </a:spcBef>
            </a:pPr>
            <a:endParaRPr lang="en-US" altLang="zh-CN" sz="900" b="0" dirty="0">
              <a:solidFill>
                <a:srgbClr val="0000CC"/>
              </a:solidFill>
              <a:ea typeface="SimSun" charset="0"/>
              <a:cs typeface="SimSun" charset="0"/>
            </a:endParaRPr>
          </a:p>
          <a:p>
            <a:pPr algn="l" rtl="0" eaLnBrk="1" hangingPunct="1">
              <a:spcBef>
                <a:spcPct val="50000"/>
              </a:spcBef>
            </a:pPr>
            <a:r>
              <a:rPr lang="en-US" altLang="zh-CN" b="0" dirty="0">
                <a:solidFill>
                  <a:srgbClr val="0000CC"/>
                </a:solidFill>
                <a:ea typeface="SimSun" charset="0"/>
                <a:cs typeface="SimSun" charset="0"/>
              </a:rPr>
              <a:t>The phase separation occurs on the nanometer scale, as determined by the dimension of the blocks.</a:t>
            </a:r>
          </a:p>
          <a:p>
            <a:pPr algn="l" rtl="0" eaLnBrk="1" hangingPunct="1">
              <a:spcBef>
                <a:spcPct val="50000"/>
              </a:spcBef>
            </a:pPr>
            <a:endParaRPr lang="en-US" altLang="zh-CN" sz="900" b="0" dirty="0">
              <a:solidFill>
                <a:srgbClr val="0000CC"/>
              </a:solidFill>
              <a:ea typeface="SimSun" charset="0"/>
              <a:cs typeface="SimSun" charset="0"/>
            </a:endParaRPr>
          </a:p>
          <a:p>
            <a:pPr algn="l" rtl="0" eaLnBrk="1" hangingPunct="1">
              <a:spcBef>
                <a:spcPct val="50000"/>
              </a:spcBef>
            </a:pPr>
            <a:r>
              <a:rPr lang="en-US" altLang="zh-CN" b="0" dirty="0">
                <a:solidFill>
                  <a:srgbClr val="0000CC"/>
                </a:solidFill>
                <a:ea typeface="SimSun" charset="0"/>
                <a:cs typeface="SimSun" charset="0"/>
              </a:rPr>
              <a:t>Factors: monomer type, composition and molecular size, and molecular configuration.</a:t>
            </a:r>
            <a:endParaRPr lang="en-US" b="0" dirty="0">
              <a:solidFill>
                <a:srgbClr val="0000CC"/>
              </a:solidFill>
              <a:ea typeface="SimSun" charset="0"/>
              <a:cs typeface="SimSun" charset="0"/>
            </a:endParaRPr>
          </a:p>
        </p:txBody>
      </p:sp>
    </p:spTree>
    <p:extLst>
      <p:ext uri="{BB962C8B-B14F-4D97-AF65-F5344CB8AC3E}">
        <p14:creationId xmlns:p14="http://schemas.microsoft.com/office/powerpoint/2010/main" val="3941712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ctrTitle"/>
          </p:nvPr>
        </p:nvSpPr>
        <p:spPr>
          <a:xfrm>
            <a:off x="395288" y="188913"/>
            <a:ext cx="8135937" cy="549275"/>
          </a:xfrm>
        </p:spPr>
        <p:txBody>
          <a:bodyPr/>
          <a:lstStyle/>
          <a:p>
            <a:pPr rtl="0" eaLnBrk="1" hangingPunct="1"/>
            <a:r>
              <a:rPr lang="en-US" altLang="zh-CN" sz="1200" b="1">
                <a:solidFill>
                  <a:srgbClr val="CC0000"/>
                </a:solidFill>
                <a:latin typeface="Times New Roman" charset="0"/>
                <a:ea typeface="Times New Roman" charset="0"/>
                <a:cs typeface="Times New Roman" charset="0"/>
              </a:rPr>
              <a:t>2.5 </a:t>
            </a:r>
            <a:r>
              <a:rPr lang="en-US" altLang="zh-CN" sz="2400" b="1">
                <a:solidFill>
                  <a:srgbClr val="CC0000"/>
                </a:solidFill>
                <a:latin typeface="Times New Roman" charset="0"/>
                <a:ea typeface="Times New Roman" charset="0"/>
                <a:cs typeface="Times New Roman" charset="0"/>
              </a:rPr>
              <a:t>Self-assembled Block Copolymer Nanostructures</a:t>
            </a:r>
            <a:endParaRPr lang="en-US" sz="2400" b="1">
              <a:solidFill>
                <a:srgbClr val="CC0000"/>
              </a:solidFill>
              <a:latin typeface="Times New Roman" charset="0"/>
              <a:ea typeface="Times New Roman" charset="0"/>
              <a:cs typeface="Times New Roman" charset="0"/>
            </a:endParaRPr>
          </a:p>
        </p:txBody>
      </p:sp>
      <p:sp>
        <p:nvSpPr>
          <p:cNvPr id="30723" name="Text Box 3"/>
          <p:cNvSpPr txBox="1">
            <a:spLocks noChangeArrowheads="1"/>
          </p:cNvSpPr>
          <p:nvPr/>
        </p:nvSpPr>
        <p:spPr bwMode="auto">
          <a:xfrm>
            <a:off x="539750" y="1412875"/>
            <a:ext cx="8064500" cy="205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p:txBody>
      </p:sp>
      <p:pic>
        <p:nvPicPr>
          <p:cNvPr id="30724" name="Picture 5" descr="2"/>
          <p:cNvPicPr>
            <a:picLocks noChangeAspect="1" noChangeArrowheads="1"/>
          </p:cNvPicPr>
          <p:nvPr/>
        </p:nvPicPr>
        <p:blipFill>
          <a:blip r:embed="rId2">
            <a:extLst>
              <a:ext uri="{28A0092B-C50C-407E-A947-70E740481C1C}">
                <a14:useLocalDpi xmlns:a14="http://schemas.microsoft.com/office/drawing/2010/main" val="0"/>
              </a:ext>
            </a:extLst>
          </a:blip>
          <a:srcRect l="6779" t="7533" r="5273" b="5273"/>
          <a:stretch>
            <a:fillRect/>
          </a:stretch>
        </p:blipFill>
        <p:spPr bwMode="auto">
          <a:xfrm>
            <a:off x="1763713" y="1008063"/>
            <a:ext cx="5903912" cy="5849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4743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8" name="Rectangle 2"/>
          <p:cNvSpPr>
            <a:spLocks noGrp="1" noChangeArrowheads="1"/>
          </p:cNvSpPr>
          <p:nvPr>
            <p:ph type="ctrTitle"/>
          </p:nvPr>
        </p:nvSpPr>
        <p:spPr>
          <a:xfrm>
            <a:off x="395288" y="476250"/>
            <a:ext cx="8135937" cy="549275"/>
          </a:xfrm>
        </p:spPr>
        <p:txBody>
          <a:bodyPr/>
          <a:lstStyle/>
          <a:p>
            <a:pPr rtl="0" eaLnBrk="1" hangingPunct="1"/>
            <a:r>
              <a:rPr lang="en-US" altLang="zh-CN" sz="1200" b="1">
                <a:solidFill>
                  <a:srgbClr val="CC0000"/>
                </a:solidFill>
                <a:latin typeface="Times New Roman" charset="0"/>
                <a:ea typeface="Times New Roman" charset="0"/>
                <a:cs typeface="Times New Roman" charset="0"/>
              </a:rPr>
              <a:t>2.5 </a:t>
            </a:r>
            <a:r>
              <a:rPr lang="en-US" altLang="zh-CN" sz="2400" b="1">
                <a:solidFill>
                  <a:srgbClr val="CC0000"/>
                </a:solidFill>
                <a:latin typeface="Times New Roman" charset="0"/>
                <a:ea typeface="Times New Roman" charset="0"/>
                <a:cs typeface="Times New Roman" charset="0"/>
              </a:rPr>
              <a:t>Self-assembled Block Copolymer Nanostructures</a:t>
            </a:r>
            <a:endParaRPr lang="en-US" sz="2400" b="1">
              <a:solidFill>
                <a:srgbClr val="CC0000"/>
              </a:solidFill>
              <a:latin typeface="Times New Roman" charset="0"/>
              <a:ea typeface="Times New Roman" charset="0"/>
              <a:cs typeface="Times New Roman" charset="0"/>
            </a:endParaRPr>
          </a:p>
        </p:txBody>
      </p:sp>
      <p:sp>
        <p:nvSpPr>
          <p:cNvPr id="31749" name="Text Box 3"/>
          <p:cNvSpPr txBox="1">
            <a:spLocks noChangeArrowheads="1"/>
          </p:cNvSpPr>
          <p:nvPr/>
        </p:nvSpPr>
        <p:spPr bwMode="auto">
          <a:xfrm>
            <a:off x="539750" y="1412875"/>
            <a:ext cx="8064500" cy="205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p:txBody>
      </p:sp>
      <p:sp>
        <p:nvSpPr>
          <p:cNvPr id="31750" name="Text Box 5"/>
          <p:cNvSpPr txBox="1">
            <a:spLocks noChangeArrowheads="1"/>
          </p:cNvSpPr>
          <p:nvPr/>
        </p:nvSpPr>
        <p:spPr bwMode="auto">
          <a:xfrm>
            <a:off x="539749" y="1484313"/>
            <a:ext cx="8305167" cy="43242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r>
              <a:rPr lang="en-US" altLang="zh-CN" dirty="0">
                <a:solidFill>
                  <a:srgbClr val="0000CC"/>
                </a:solidFill>
                <a:ea typeface="SimSun" charset="0"/>
                <a:cs typeface="SimSun" charset="0"/>
              </a:rPr>
              <a:t>Flory-Huggins segment-segment interaction parameter X:</a:t>
            </a:r>
          </a:p>
          <a:p>
            <a:pPr algn="l" rtl="0" eaLnBrk="1" hangingPunct="1">
              <a:spcBef>
                <a:spcPct val="50000"/>
              </a:spcBef>
            </a:pPr>
            <a:endParaRPr lang="en-US" altLang="zh-CN" dirty="0">
              <a:solidFill>
                <a:srgbClr val="0000CC"/>
              </a:solidFill>
              <a:ea typeface="SimSun" charset="0"/>
              <a:cs typeface="SimSun" charset="0"/>
            </a:endParaRPr>
          </a:p>
          <a:p>
            <a:pPr algn="l" rtl="0" eaLnBrk="1" hangingPunct="1">
              <a:spcBef>
                <a:spcPct val="50000"/>
              </a:spcBef>
            </a:pPr>
            <a:endParaRPr lang="en-US" altLang="zh-CN" dirty="0">
              <a:solidFill>
                <a:srgbClr val="0000CC"/>
              </a:solidFill>
              <a:ea typeface="SimSun" charset="0"/>
              <a:cs typeface="SimSun" charset="0"/>
            </a:endParaRPr>
          </a:p>
          <a:p>
            <a:pPr algn="l" rtl="0" eaLnBrk="1" hangingPunct="1">
              <a:spcBef>
                <a:spcPct val="50000"/>
              </a:spcBef>
            </a:pPr>
            <a:endParaRPr lang="en-US" altLang="zh-CN" dirty="0">
              <a:solidFill>
                <a:srgbClr val="0000CC"/>
              </a:solidFill>
              <a:ea typeface="SimSun" charset="0"/>
              <a:cs typeface="SimSun" charset="0"/>
            </a:endParaRPr>
          </a:p>
          <a:p>
            <a:pPr algn="l" rtl="0" eaLnBrk="1" hangingPunct="1">
              <a:spcBef>
                <a:spcPct val="50000"/>
              </a:spcBef>
            </a:pPr>
            <a:r>
              <a:rPr lang="en-US" altLang="zh-CN" dirty="0">
                <a:solidFill>
                  <a:srgbClr val="0000CC"/>
                </a:solidFill>
                <a:ea typeface="SimSun" charset="0"/>
                <a:cs typeface="SimSun" charset="0"/>
              </a:rPr>
              <a:t>			          phase separation is favored</a:t>
            </a:r>
          </a:p>
          <a:p>
            <a:pPr algn="l" rtl="0" eaLnBrk="1" hangingPunct="1">
              <a:spcBef>
                <a:spcPct val="50000"/>
              </a:spcBef>
            </a:pPr>
            <a:r>
              <a:rPr lang="en-US" altLang="zh-CN" sz="1800" dirty="0">
                <a:solidFill>
                  <a:srgbClr val="0000CC"/>
                </a:solidFill>
                <a:ea typeface="SimSun" charset="0"/>
                <a:cs typeface="SimSun" charset="0"/>
              </a:rPr>
              <a:t>				         E: Interaction Energy</a:t>
            </a:r>
          </a:p>
          <a:p>
            <a:pPr algn="l" rtl="0" eaLnBrk="1" hangingPunct="1">
              <a:spcBef>
                <a:spcPct val="50000"/>
              </a:spcBef>
            </a:pPr>
            <a:r>
              <a:rPr lang="en-US" altLang="zh-CN" sz="1800" dirty="0">
                <a:solidFill>
                  <a:srgbClr val="0000CC"/>
                </a:solidFill>
                <a:ea typeface="SimSun" charset="0"/>
                <a:cs typeface="SimSun" charset="0"/>
              </a:rPr>
              <a:t>f = volume fraction</a:t>
            </a:r>
          </a:p>
          <a:p>
            <a:pPr algn="l" rtl="0" eaLnBrk="1" hangingPunct="1">
              <a:spcBef>
                <a:spcPct val="50000"/>
              </a:spcBef>
            </a:pPr>
            <a:r>
              <a:rPr lang="en-US" altLang="zh-CN" sz="1800" dirty="0" err="1">
                <a:solidFill>
                  <a:srgbClr val="0000CC"/>
                </a:solidFill>
                <a:ea typeface="SimSun" charset="0"/>
                <a:cs typeface="SimSun" charset="0"/>
              </a:rPr>
              <a:t>f</a:t>
            </a:r>
            <a:r>
              <a:rPr lang="en-US" altLang="zh-CN" sz="1800" baseline="-30000" dirty="0" err="1">
                <a:solidFill>
                  <a:srgbClr val="0000CC"/>
                </a:solidFill>
                <a:ea typeface="SimSun" charset="0"/>
                <a:cs typeface="SimSun" charset="0"/>
              </a:rPr>
              <a:t>A</a:t>
            </a:r>
            <a:r>
              <a:rPr lang="en-US" altLang="zh-CN" sz="1800" dirty="0">
                <a:solidFill>
                  <a:srgbClr val="0000CC"/>
                </a:solidFill>
                <a:ea typeface="SimSun" charset="0"/>
                <a:cs typeface="SimSun" charset="0"/>
              </a:rPr>
              <a:t> = </a:t>
            </a:r>
            <a:r>
              <a:rPr lang="en-US" altLang="zh-CN" sz="1800" dirty="0" err="1">
                <a:solidFill>
                  <a:srgbClr val="0000CC"/>
                </a:solidFill>
                <a:ea typeface="SimSun" charset="0"/>
                <a:cs typeface="SimSun" charset="0"/>
              </a:rPr>
              <a:t>f</a:t>
            </a:r>
            <a:r>
              <a:rPr lang="en-US" altLang="zh-CN" sz="1800" baseline="-30000" dirty="0" err="1">
                <a:solidFill>
                  <a:srgbClr val="0000CC"/>
                </a:solidFill>
                <a:ea typeface="SimSun" charset="0"/>
                <a:cs typeface="SimSun" charset="0"/>
              </a:rPr>
              <a:t>B</a:t>
            </a:r>
            <a:r>
              <a:rPr lang="en-US" altLang="zh-CN" sz="1800" dirty="0">
                <a:solidFill>
                  <a:srgbClr val="0000CC"/>
                </a:solidFill>
                <a:ea typeface="SimSun" charset="0"/>
                <a:cs typeface="SimSun" charset="0"/>
              </a:rPr>
              <a:t>	→ straight cylinder → lamellar phase</a:t>
            </a:r>
          </a:p>
          <a:p>
            <a:pPr algn="l" rtl="0" eaLnBrk="1" hangingPunct="1">
              <a:spcBef>
                <a:spcPct val="50000"/>
              </a:spcBef>
            </a:pPr>
            <a:r>
              <a:rPr lang="en-US" altLang="zh-CN" sz="1800" dirty="0" err="1">
                <a:solidFill>
                  <a:srgbClr val="0000CC"/>
                </a:solidFill>
                <a:ea typeface="SimSun" charset="0"/>
                <a:cs typeface="SimSun" charset="0"/>
              </a:rPr>
              <a:t>f</a:t>
            </a:r>
            <a:r>
              <a:rPr lang="en-US" altLang="zh-CN" sz="1800" baseline="-30000" dirty="0" err="1">
                <a:solidFill>
                  <a:srgbClr val="0000CC"/>
                </a:solidFill>
                <a:ea typeface="SimSun" charset="0"/>
                <a:cs typeface="SimSun" charset="0"/>
              </a:rPr>
              <a:t>A</a:t>
            </a:r>
            <a:r>
              <a:rPr lang="en-US" altLang="zh-CN" sz="1800" dirty="0">
                <a:solidFill>
                  <a:srgbClr val="0000CC"/>
                </a:solidFill>
                <a:ea typeface="SimSun" charset="0"/>
                <a:cs typeface="SimSun" charset="0"/>
              </a:rPr>
              <a:t> &gt; </a:t>
            </a:r>
            <a:r>
              <a:rPr lang="en-US" altLang="zh-CN" sz="1800" dirty="0" err="1">
                <a:solidFill>
                  <a:srgbClr val="0000CC"/>
                </a:solidFill>
                <a:ea typeface="SimSun" charset="0"/>
                <a:cs typeface="SimSun" charset="0"/>
              </a:rPr>
              <a:t>f</a:t>
            </a:r>
            <a:r>
              <a:rPr lang="en-US" altLang="zh-CN" sz="1800" baseline="-30000" dirty="0" err="1">
                <a:solidFill>
                  <a:srgbClr val="0000CC"/>
                </a:solidFill>
                <a:ea typeface="SimSun" charset="0"/>
                <a:cs typeface="SimSun" charset="0"/>
              </a:rPr>
              <a:t>B</a:t>
            </a:r>
            <a:r>
              <a:rPr lang="en-US" altLang="zh-CN" sz="1800" dirty="0">
                <a:solidFill>
                  <a:srgbClr val="0000CC"/>
                </a:solidFill>
                <a:ea typeface="SimSun" charset="0"/>
                <a:cs typeface="SimSun" charset="0"/>
              </a:rPr>
              <a:t>	→ cone structure →   B phase dispersed in A phase as spherical micelles</a:t>
            </a:r>
          </a:p>
          <a:p>
            <a:pPr algn="l" rtl="0" eaLnBrk="1" hangingPunct="1">
              <a:spcBef>
                <a:spcPct val="50000"/>
              </a:spcBef>
            </a:pPr>
            <a:r>
              <a:rPr lang="en-US" altLang="zh-CN" sz="1800" dirty="0" err="1">
                <a:solidFill>
                  <a:srgbClr val="0000CC"/>
                </a:solidFill>
                <a:ea typeface="SimSun" charset="0"/>
                <a:cs typeface="SimSun" charset="0"/>
              </a:rPr>
              <a:t>f</a:t>
            </a:r>
            <a:r>
              <a:rPr lang="en-US" altLang="zh-CN" sz="1800" baseline="-30000" dirty="0" err="1">
                <a:solidFill>
                  <a:srgbClr val="0000CC"/>
                </a:solidFill>
                <a:ea typeface="SimSun" charset="0"/>
                <a:cs typeface="SimSun" charset="0"/>
              </a:rPr>
              <a:t>B</a:t>
            </a:r>
            <a:r>
              <a:rPr lang="en-US" altLang="zh-CN" sz="1800" dirty="0">
                <a:solidFill>
                  <a:srgbClr val="0000CC"/>
                </a:solidFill>
                <a:ea typeface="SimSun" charset="0"/>
                <a:cs typeface="SimSun" charset="0"/>
              </a:rPr>
              <a:t> &gt; </a:t>
            </a:r>
            <a:r>
              <a:rPr lang="en-US" altLang="zh-CN" sz="1800" dirty="0" err="1">
                <a:solidFill>
                  <a:srgbClr val="0000CC"/>
                </a:solidFill>
                <a:ea typeface="SimSun" charset="0"/>
                <a:cs typeface="SimSun" charset="0"/>
              </a:rPr>
              <a:t>f</a:t>
            </a:r>
            <a:r>
              <a:rPr lang="en-US" altLang="zh-CN" sz="1800" baseline="-30000" dirty="0" err="1">
                <a:solidFill>
                  <a:srgbClr val="0000CC"/>
                </a:solidFill>
                <a:ea typeface="SimSun" charset="0"/>
                <a:cs typeface="SimSun" charset="0"/>
              </a:rPr>
              <a:t>A</a:t>
            </a:r>
            <a:r>
              <a:rPr lang="en-US" altLang="zh-CN" sz="1800" dirty="0">
                <a:solidFill>
                  <a:srgbClr val="0000CC"/>
                </a:solidFill>
                <a:ea typeface="SimSun" charset="0"/>
                <a:cs typeface="SimSun" charset="0"/>
              </a:rPr>
              <a:t>      → cone structure →   A phase dispersed in B phase as spherical micelles</a:t>
            </a:r>
            <a:endParaRPr lang="en-US" sz="1800" dirty="0">
              <a:solidFill>
                <a:srgbClr val="0000CC"/>
              </a:solidFill>
              <a:ea typeface="SimSun" charset="0"/>
              <a:cs typeface="SimSun" charset="0"/>
            </a:endParaRPr>
          </a:p>
        </p:txBody>
      </p:sp>
      <p:graphicFrame>
        <p:nvGraphicFramePr>
          <p:cNvPr id="31746" name="Object 2"/>
          <p:cNvGraphicFramePr>
            <a:graphicFrameLocks noChangeAspect="1"/>
          </p:cNvGraphicFramePr>
          <p:nvPr>
            <p:extLst>
              <p:ext uri="{D42A27DB-BD31-4B8C-83A1-F6EECF244321}">
                <p14:modId xmlns:p14="http://schemas.microsoft.com/office/powerpoint/2010/main" val="1992161533"/>
              </p:ext>
            </p:extLst>
          </p:nvPr>
        </p:nvGraphicFramePr>
        <p:xfrm>
          <a:off x="1789300" y="2181225"/>
          <a:ext cx="3121025" cy="838200"/>
        </p:xfrm>
        <a:graphic>
          <a:graphicData uri="http://schemas.openxmlformats.org/presentationml/2006/ole">
            <mc:AlternateContent xmlns:mc="http://schemas.openxmlformats.org/markup-compatibility/2006">
              <mc:Choice xmlns:v="urn:schemas-microsoft-com:vml" Requires="v">
                <p:oleObj spid="_x0000_s18492" name="Equation" r:id="rId3" imgW="1650960" imgH="444240" progId="Equation.3">
                  <p:embed/>
                </p:oleObj>
              </mc:Choice>
              <mc:Fallback>
                <p:oleObj name="Equation" r:id="rId3" imgW="165096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9300" y="2181225"/>
                        <a:ext cx="3121025"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7" name="Object 3"/>
          <p:cNvGraphicFramePr>
            <a:graphicFrameLocks noChangeAspect="1"/>
          </p:cNvGraphicFramePr>
          <p:nvPr>
            <p:extLst>
              <p:ext uri="{D42A27DB-BD31-4B8C-83A1-F6EECF244321}">
                <p14:modId xmlns:p14="http://schemas.microsoft.com/office/powerpoint/2010/main" val="4273454669"/>
              </p:ext>
            </p:extLst>
          </p:nvPr>
        </p:nvGraphicFramePr>
        <p:xfrm>
          <a:off x="6364382" y="2296162"/>
          <a:ext cx="576262" cy="403225"/>
        </p:xfrm>
        <a:graphic>
          <a:graphicData uri="http://schemas.openxmlformats.org/presentationml/2006/ole">
            <mc:AlternateContent xmlns:mc="http://schemas.openxmlformats.org/markup-compatibility/2006">
              <mc:Choice xmlns:v="urn:schemas-microsoft-com:vml" Requires="v">
                <p:oleObj spid="_x0000_s18493" name="Equation" r:id="rId5" imgW="279360" imgH="203040" progId="Equation.3">
                  <p:embed/>
                </p:oleObj>
              </mc:Choice>
              <mc:Fallback>
                <p:oleObj name="Equation" r:id="rId5" imgW="2793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4382" y="2296162"/>
                        <a:ext cx="576262"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160110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395288" y="476250"/>
            <a:ext cx="8135937" cy="549275"/>
          </a:xfrm>
        </p:spPr>
        <p:txBody>
          <a:bodyPr/>
          <a:lstStyle/>
          <a:p>
            <a:pPr rtl="0" eaLnBrk="1" hangingPunct="1"/>
            <a:r>
              <a:rPr lang="en-US" altLang="zh-CN" sz="1000" dirty="0">
                <a:solidFill>
                  <a:srgbClr val="CC0000"/>
                </a:solidFill>
                <a:latin typeface="Times New Roman" charset="0"/>
                <a:ea typeface="Times New Roman" charset="0"/>
                <a:cs typeface="Times New Roman" charset="0"/>
              </a:rPr>
              <a:t>2.6</a:t>
            </a:r>
            <a:r>
              <a:rPr lang="en-US" altLang="zh-CN" sz="2400" dirty="0">
                <a:solidFill>
                  <a:srgbClr val="CC0000"/>
                </a:solidFill>
                <a:latin typeface="Times New Roman" charset="0"/>
                <a:ea typeface="Times New Roman" charset="0"/>
                <a:cs typeface="Times New Roman" charset="0"/>
              </a:rPr>
              <a:t>Co-Assembly of Liquid Structures and Inorganic Materials</a:t>
            </a:r>
            <a:endParaRPr lang="en-US" sz="2400" dirty="0">
              <a:solidFill>
                <a:srgbClr val="CC0000"/>
              </a:solidFill>
              <a:latin typeface="Times New Roman" charset="0"/>
              <a:ea typeface="Times New Roman" charset="0"/>
              <a:cs typeface="Times New Roman" charset="0"/>
            </a:endParaRPr>
          </a:p>
        </p:txBody>
      </p:sp>
      <p:sp>
        <p:nvSpPr>
          <p:cNvPr id="32771" name="Text Box 3"/>
          <p:cNvSpPr txBox="1">
            <a:spLocks noChangeArrowheads="1"/>
          </p:cNvSpPr>
          <p:nvPr/>
        </p:nvSpPr>
        <p:spPr bwMode="auto">
          <a:xfrm>
            <a:off x="539750" y="1412875"/>
            <a:ext cx="8064500" cy="205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p:txBody>
      </p:sp>
      <p:sp>
        <p:nvSpPr>
          <p:cNvPr id="32772" name="Text Box 4"/>
          <p:cNvSpPr txBox="1">
            <a:spLocks noChangeArrowheads="1"/>
          </p:cNvSpPr>
          <p:nvPr/>
        </p:nvSpPr>
        <p:spPr bwMode="auto">
          <a:xfrm>
            <a:off x="782435" y="1484313"/>
            <a:ext cx="7748790" cy="45089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r>
              <a:rPr lang="en-US" altLang="zh-CN" b="0" dirty="0">
                <a:solidFill>
                  <a:srgbClr val="0000CC"/>
                </a:solidFill>
                <a:ea typeface="SimSun" charset="0"/>
                <a:cs typeface="SimSun" charset="0"/>
              </a:rPr>
              <a:t>	Self-assembled liquid crystals from surfactants act as a </a:t>
            </a:r>
            <a:r>
              <a:rPr lang="en-US" altLang="zh-CN" b="0" dirty="0">
                <a:solidFill>
                  <a:srgbClr val="CC0000"/>
                </a:solidFill>
                <a:ea typeface="SimSun" charset="0"/>
                <a:cs typeface="SimSun" charset="0"/>
              </a:rPr>
              <a:t>template</a:t>
            </a:r>
            <a:r>
              <a:rPr lang="en-US" altLang="zh-CN" b="0" dirty="0">
                <a:solidFill>
                  <a:srgbClr val="0000CC"/>
                </a:solidFill>
                <a:ea typeface="SimSun" charset="0"/>
                <a:cs typeface="SimSun" charset="0"/>
              </a:rPr>
              <a:t> to support the growth of ceramic materials. These ordered structures are cross-linked together through the condensation of the </a:t>
            </a:r>
            <a:r>
              <a:rPr lang="en-US" altLang="zh-CN" b="0" dirty="0" err="1">
                <a:solidFill>
                  <a:srgbClr val="0000CC"/>
                </a:solidFill>
                <a:ea typeface="SimSun" charset="0"/>
                <a:cs typeface="SimSun" charset="0"/>
              </a:rPr>
              <a:t>aluminosilicate</a:t>
            </a:r>
            <a:r>
              <a:rPr lang="en-US" altLang="zh-CN" b="0" dirty="0">
                <a:solidFill>
                  <a:srgbClr val="0000CC"/>
                </a:solidFill>
                <a:ea typeface="SimSun" charset="0"/>
                <a:cs typeface="SimSun" charset="0"/>
              </a:rPr>
              <a:t> ions. Subsequently, the surfactant molecules can be removed by thermal or chemical treatment without collapsing the ordered structure (2-50 nm tunable).</a:t>
            </a:r>
          </a:p>
          <a:p>
            <a:pPr algn="l" rtl="0" eaLnBrk="1" hangingPunct="1">
              <a:spcBef>
                <a:spcPct val="50000"/>
              </a:spcBef>
            </a:pPr>
            <a:r>
              <a:rPr lang="en-US" altLang="zh-CN" b="0" dirty="0">
                <a:solidFill>
                  <a:srgbClr val="0000CC"/>
                </a:solidFill>
                <a:ea typeface="SimSun" charset="0"/>
                <a:cs typeface="SimSun" charset="0"/>
              </a:rPr>
              <a:t>	Self-assembled periodic structures can be further used as a structural frame work to develop new materials:</a:t>
            </a:r>
          </a:p>
          <a:p>
            <a:pPr marL="717550" algn="l" rtl="0" eaLnBrk="1" hangingPunct="1">
              <a:spcBef>
                <a:spcPct val="50000"/>
              </a:spcBef>
              <a:buFontTx/>
              <a:buAutoNum type="arabicPeriod"/>
            </a:pPr>
            <a:r>
              <a:rPr lang="en-US" altLang="zh-CN" sz="1800" b="0" dirty="0">
                <a:solidFill>
                  <a:srgbClr val="0000CC"/>
                </a:solidFill>
                <a:ea typeface="SimSun" charset="0"/>
                <a:cs typeface="SimSun" charset="0"/>
              </a:rPr>
              <a:t>by incorporating functional molecules and active sites into the porous channels (e.g. </a:t>
            </a:r>
            <a:r>
              <a:rPr lang="en-US" altLang="zh-CN" sz="1800" b="0" dirty="0" err="1">
                <a:solidFill>
                  <a:srgbClr val="0000CC"/>
                </a:solidFill>
                <a:ea typeface="SimSun" charset="0"/>
                <a:cs typeface="SimSun" charset="0"/>
              </a:rPr>
              <a:t>nanoporous</a:t>
            </a:r>
            <a:r>
              <a:rPr lang="en-US" altLang="zh-CN" sz="1800" b="0" dirty="0">
                <a:solidFill>
                  <a:srgbClr val="0000CC"/>
                </a:solidFill>
                <a:ea typeface="SimSun" charset="0"/>
                <a:cs typeface="SimSun" charset="0"/>
              </a:rPr>
              <a:t> silica)</a:t>
            </a:r>
          </a:p>
          <a:p>
            <a:pPr marL="717550" algn="l" rtl="0" eaLnBrk="1" hangingPunct="1">
              <a:spcBef>
                <a:spcPct val="50000"/>
              </a:spcBef>
              <a:buFontTx/>
              <a:buAutoNum type="arabicPeriod"/>
            </a:pPr>
            <a:r>
              <a:rPr lang="en-US" altLang="zh-CN" sz="1800" b="0" dirty="0">
                <a:solidFill>
                  <a:srgbClr val="0000CC"/>
                </a:solidFill>
                <a:ea typeface="SimSun" charset="0"/>
                <a:cs typeface="SimSun" charset="0"/>
              </a:rPr>
              <a:t>by using the periodic </a:t>
            </a:r>
            <a:r>
              <a:rPr lang="en-US" altLang="zh-CN" sz="1800" b="0" dirty="0" err="1">
                <a:solidFill>
                  <a:srgbClr val="0000CC"/>
                </a:solidFill>
                <a:ea typeface="SimSun" charset="0"/>
                <a:cs typeface="SimSun" charset="0"/>
              </a:rPr>
              <a:t>nanoporous</a:t>
            </a:r>
            <a:r>
              <a:rPr lang="en-US" altLang="zh-CN" sz="1800" b="0" dirty="0">
                <a:solidFill>
                  <a:srgbClr val="0000CC"/>
                </a:solidFill>
                <a:ea typeface="SimSun" charset="0"/>
                <a:cs typeface="SimSun" charset="0"/>
              </a:rPr>
              <a:t> structures as a template (e.g. for carbon or metals)</a:t>
            </a:r>
          </a:p>
          <a:p>
            <a:pPr marL="717550" algn="l" rtl="0" eaLnBrk="1" hangingPunct="1">
              <a:spcBef>
                <a:spcPct val="50000"/>
              </a:spcBef>
              <a:buFontTx/>
              <a:buAutoNum type="arabicPeriod"/>
            </a:pPr>
            <a:r>
              <a:rPr lang="en-US" altLang="zh-CN" sz="1800" b="0" dirty="0">
                <a:solidFill>
                  <a:srgbClr val="0000CC"/>
                </a:solidFill>
                <a:ea typeface="SimSun" charset="0"/>
                <a:cs typeface="SimSun" charset="0"/>
              </a:rPr>
              <a:t>by physically confining a new material in the organized nanostructures.</a:t>
            </a:r>
            <a:endParaRPr lang="en-US" sz="1800" b="0" dirty="0">
              <a:solidFill>
                <a:srgbClr val="0000CC"/>
              </a:solidFill>
              <a:ea typeface="SimSun" charset="0"/>
              <a:cs typeface="SimSun" charset="0"/>
            </a:endParaRPr>
          </a:p>
        </p:txBody>
      </p:sp>
    </p:spTree>
    <p:extLst>
      <p:ext uri="{BB962C8B-B14F-4D97-AF65-F5344CB8AC3E}">
        <p14:creationId xmlns:p14="http://schemas.microsoft.com/office/powerpoint/2010/main" val="41575463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395288" y="476250"/>
            <a:ext cx="8135937" cy="549275"/>
          </a:xfrm>
        </p:spPr>
        <p:txBody>
          <a:bodyPr/>
          <a:lstStyle/>
          <a:p>
            <a:pPr rtl="0" eaLnBrk="1" hangingPunct="1"/>
            <a:r>
              <a:rPr lang="en-US" altLang="zh-CN" sz="2400" dirty="0">
                <a:solidFill>
                  <a:srgbClr val="CC0000"/>
                </a:solidFill>
                <a:latin typeface="Times New Roman" charset="0"/>
                <a:ea typeface="Times New Roman" charset="0"/>
                <a:cs typeface="Times New Roman" charset="0"/>
              </a:rPr>
              <a:t>Co-Assembly of Liquid Structures and Inorganic Materials</a:t>
            </a:r>
            <a:endParaRPr lang="en-US" sz="2400" dirty="0">
              <a:solidFill>
                <a:srgbClr val="CC0000"/>
              </a:solidFill>
              <a:latin typeface="Times New Roman" charset="0"/>
              <a:ea typeface="Times New Roman" charset="0"/>
              <a:cs typeface="Times New Roman" charset="0"/>
            </a:endParaRPr>
          </a:p>
        </p:txBody>
      </p:sp>
      <p:sp>
        <p:nvSpPr>
          <p:cNvPr id="33795" name="Text Box 3"/>
          <p:cNvSpPr txBox="1">
            <a:spLocks noChangeArrowheads="1"/>
          </p:cNvSpPr>
          <p:nvPr/>
        </p:nvSpPr>
        <p:spPr bwMode="auto">
          <a:xfrm>
            <a:off x="539750" y="1412875"/>
            <a:ext cx="8064500" cy="205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a:p>
            <a:pPr algn="l" rtl="0" eaLnBrk="1" hangingPunct="1">
              <a:spcBef>
                <a:spcPct val="50000"/>
              </a:spcBef>
            </a:pPr>
            <a:endParaRPr lang="en-US" altLang="zh-CN" sz="800">
              <a:solidFill>
                <a:srgbClr val="0000CC"/>
              </a:solidFill>
              <a:ea typeface="SimSun" charset="0"/>
              <a:cs typeface="SimSun" charset="0"/>
            </a:endParaRPr>
          </a:p>
        </p:txBody>
      </p:sp>
      <p:sp>
        <p:nvSpPr>
          <p:cNvPr id="33796" name="Text Box 4"/>
          <p:cNvSpPr txBox="1">
            <a:spLocks noChangeArrowheads="1"/>
          </p:cNvSpPr>
          <p:nvPr/>
        </p:nvSpPr>
        <p:spPr bwMode="auto">
          <a:xfrm>
            <a:off x="539750" y="1484313"/>
            <a:ext cx="8280400" cy="1920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tx1"/>
                </a:solidFill>
                <a:latin typeface="Times New Roman" charset="0"/>
                <a:ea typeface="ＭＳ Ｐゴシック" charset="0"/>
                <a:cs typeface="Times New Roman" charset="0"/>
              </a:defRPr>
            </a:lvl1pPr>
            <a:lvl2pPr marL="37931725" indent="-37474525" eaLnBrk="0" hangingPunct="0">
              <a:defRPr sz="2000" b="1">
                <a:solidFill>
                  <a:schemeClr val="tx1"/>
                </a:solidFill>
                <a:latin typeface="Times New Roman" charset="0"/>
                <a:ea typeface="Times New Roman" charset="0"/>
                <a:cs typeface="Times New Roman" charset="0"/>
              </a:defRPr>
            </a:lvl2pPr>
            <a:lvl3pPr eaLnBrk="0" hangingPunct="0">
              <a:defRPr sz="2000" b="1">
                <a:solidFill>
                  <a:schemeClr val="tx1"/>
                </a:solidFill>
                <a:latin typeface="Times New Roman" charset="0"/>
                <a:ea typeface="Times New Roman" charset="0"/>
                <a:cs typeface="Times New Roman" charset="0"/>
              </a:defRPr>
            </a:lvl3pPr>
            <a:lvl4pPr eaLnBrk="0" hangingPunct="0">
              <a:defRPr sz="2000" b="1">
                <a:solidFill>
                  <a:schemeClr val="tx1"/>
                </a:solidFill>
                <a:latin typeface="Times New Roman" charset="0"/>
                <a:ea typeface="Times New Roman" charset="0"/>
                <a:cs typeface="Times New Roman" charset="0"/>
              </a:defRPr>
            </a:lvl4pPr>
            <a:lvl5pPr eaLnBrk="0" hangingPunct="0">
              <a:defRPr sz="2000" b="1">
                <a:solidFill>
                  <a:schemeClr val="tx1"/>
                </a:solidFill>
                <a:latin typeface="Times New Roman" charset="0"/>
                <a:ea typeface="Times New Roman" charset="0"/>
                <a:cs typeface="Times New Roman" charset="0"/>
              </a:defRPr>
            </a:lvl5pPr>
            <a:lvl6pPr marL="4572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6pPr>
            <a:lvl7pPr marL="9144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7pPr>
            <a:lvl8pPr marL="13716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8pPr>
            <a:lvl9pPr marL="1828800" eaLnBrk="0" fontAlgn="base" hangingPunct="0">
              <a:spcBef>
                <a:spcPct val="0"/>
              </a:spcBef>
              <a:spcAft>
                <a:spcPct val="0"/>
              </a:spcAft>
              <a:defRPr sz="2000" b="1">
                <a:solidFill>
                  <a:schemeClr val="tx1"/>
                </a:solidFill>
                <a:latin typeface="Times New Roman" charset="0"/>
                <a:ea typeface="Times New Roman" charset="0"/>
                <a:cs typeface="Times New Roman" charset="0"/>
              </a:defRPr>
            </a:lvl9pPr>
          </a:lstStyle>
          <a:p>
            <a:pPr algn="l" rtl="0" eaLnBrk="1" hangingPunct="1">
              <a:spcBef>
                <a:spcPct val="50000"/>
              </a:spcBef>
            </a:pPr>
            <a:r>
              <a:rPr lang="en-US" altLang="zh-CN" b="0" dirty="0">
                <a:solidFill>
                  <a:srgbClr val="0000CC"/>
                </a:solidFill>
                <a:ea typeface="SimSun" charset="0"/>
                <a:cs typeface="SimSun" charset="0"/>
              </a:rPr>
              <a:t>Interactions between cationic surfactants and Anionic Silicates</a:t>
            </a:r>
          </a:p>
          <a:p>
            <a:pPr algn="l" rtl="0" eaLnBrk="1" hangingPunct="1">
              <a:spcBef>
                <a:spcPct val="50000"/>
              </a:spcBef>
            </a:pPr>
            <a:r>
              <a:rPr lang="en-US" altLang="zh-CN" b="0" dirty="0" err="1">
                <a:solidFill>
                  <a:srgbClr val="0000CC"/>
                </a:solidFill>
                <a:ea typeface="SimSun" charset="0"/>
                <a:cs typeface="SimSun" charset="0"/>
              </a:rPr>
              <a:t>Mesoporous</a:t>
            </a:r>
            <a:r>
              <a:rPr lang="en-US" altLang="zh-CN" b="0" dirty="0">
                <a:solidFill>
                  <a:srgbClr val="0000CC"/>
                </a:solidFill>
                <a:ea typeface="SimSun" charset="0"/>
                <a:cs typeface="SimSun" charset="0"/>
              </a:rPr>
              <a:t> materials: mixing </a:t>
            </a:r>
            <a:r>
              <a:rPr lang="en-US" altLang="zh-CN" b="0" dirty="0" err="1">
                <a:solidFill>
                  <a:srgbClr val="0000CC"/>
                </a:solidFill>
                <a:ea typeface="SimSun" charset="0"/>
                <a:cs typeface="SimSun" charset="0"/>
              </a:rPr>
              <a:t>aluminosilicate</a:t>
            </a:r>
            <a:r>
              <a:rPr lang="en-US" altLang="zh-CN" b="0" dirty="0">
                <a:solidFill>
                  <a:srgbClr val="0000CC"/>
                </a:solidFill>
                <a:ea typeface="SimSun" charset="0"/>
                <a:cs typeface="SimSun" charset="0"/>
              </a:rPr>
              <a:t> precursors (e.g. sodium aluminate, </a:t>
            </a:r>
            <a:r>
              <a:rPr lang="en-US" altLang="zh-CN" b="0" dirty="0" err="1">
                <a:solidFill>
                  <a:srgbClr val="0000CC"/>
                </a:solidFill>
                <a:ea typeface="SimSun" charset="0"/>
                <a:cs typeface="SimSun" charset="0"/>
              </a:rPr>
              <a:t>tetramethyl</a:t>
            </a:r>
            <a:r>
              <a:rPr lang="en-US" altLang="zh-CN" b="0" dirty="0">
                <a:solidFill>
                  <a:srgbClr val="0000CC"/>
                </a:solidFill>
                <a:ea typeface="SimSun" charset="0"/>
                <a:cs typeface="SimSun" charset="0"/>
              </a:rPr>
              <a:t> ammonium silicate, and silica) in a surfactant solution (e.g. ≥ 1 </a:t>
            </a:r>
            <a:r>
              <a:rPr lang="en-US" altLang="zh-CN" b="0" dirty="0" err="1">
                <a:solidFill>
                  <a:srgbClr val="0000CC"/>
                </a:solidFill>
                <a:ea typeface="SimSun" charset="0"/>
                <a:cs typeface="SimSun" charset="0"/>
              </a:rPr>
              <a:t>wt</a:t>
            </a:r>
            <a:r>
              <a:rPr lang="en-US" altLang="zh-CN" b="0" dirty="0">
                <a:solidFill>
                  <a:srgbClr val="0000CC"/>
                </a:solidFill>
                <a:ea typeface="SimSun" charset="0"/>
                <a:cs typeface="SimSun" charset="0"/>
              </a:rPr>
              <a:t>% </a:t>
            </a:r>
            <a:r>
              <a:rPr lang="en-US" altLang="zh-CN" b="0" dirty="0" err="1">
                <a:solidFill>
                  <a:srgbClr val="0000CC"/>
                </a:solidFill>
                <a:ea typeface="SimSun" charset="0"/>
                <a:cs typeface="SimSun" charset="0"/>
              </a:rPr>
              <a:t>cetyltrimethyl</a:t>
            </a:r>
            <a:r>
              <a:rPr lang="en-US" altLang="zh-CN" b="0" dirty="0">
                <a:solidFill>
                  <a:srgbClr val="0000CC"/>
                </a:solidFill>
                <a:ea typeface="SimSun" charset="0"/>
                <a:cs typeface="SimSun" charset="0"/>
              </a:rPr>
              <a:t> ammonium</a:t>
            </a:r>
            <a:r>
              <a:rPr lang="en-US" altLang="zh-CN" dirty="0">
                <a:ea typeface="SimSun" charset="0"/>
                <a:cs typeface="SimSun" charset="0"/>
              </a:rPr>
              <a:t> </a:t>
            </a:r>
            <a:r>
              <a:rPr lang="en-US" altLang="zh-CN" b="0" dirty="0">
                <a:solidFill>
                  <a:srgbClr val="0000CC"/>
                </a:solidFill>
                <a:ea typeface="SimSun" charset="0"/>
                <a:cs typeface="SimSun" charset="0"/>
              </a:rPr>
              <a:t>bromide (CTAB))</a:t>
            </a:r>
          </a:p>
          <a:p>
            <a:pPr algn="l" rtl="0" eaLnBrk="1" hangingPunct="1">
              <a:spcBef>
                <a:spcPct val="50000"/>
              </a:spcBef>
            </a:pPr>
            <a:r>
              <a:rPr lang="en-US" altLang="zh-CN" b="0" dirty="0">
                <a:solidFill>
                  <a:srgbClr val="0000CC"/>
                </a:solidFill>
                <a:ea typeface="SimSun" charset="0"/>
                <a:cs typeface="SimSun" charset="0"/>
              </a:rPr>
              <a:t>Inorganic ions play an important role in the self assembly process</a:t>
            </a:r>
          </a:p>
        </p:txBody>
      </p:sp>
      <p:pic>
        <p:nvPicPr>
          <p:cNvPr id="33797" name="Picture 5" descr="2"/>
          <p:cNvPicPr>
            <a:picLocks noChangeAspect="1" noChangeArrowheads="1"/>
          </p:cNvPicPr>
          <p:nvPr/>
        </p:nvPicPr>
        <p:blipFill>
          <a:blip r:embed="rId2">
            <a:extLst>
              <a:ext uri="{28A0092B-C50C-407E-A947-70E740481C1C}">
                <a14:useLocalDpi xmlns:a14="http://schemas.microsoft.com/office/drawing/2010/main" val="0"/>
              </a:ext>
            </a:extLst>
          </a:blip>
          <a:srcRect l="7533" t="9569" r="7533" b="13670"/>
          <a:stretch>
            <a:fillRect/>
          </a:stretch>
        </p:blipFill>
        <p:spPr bwMode="auto">
          <a:xfrm>
            <a:off x="1042988" y="3500438"/>
            <a:ext cx="6553200" cy="3246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143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4">
            <a:extLst>
              <a:ext uri="{FF2B5EF4-FFF2-40B4-BE49-F238E27FC236}">
                <a16:creationId xmlns:a16="http://schemas.microsoft.com/office/drawing/2014/main" id="{460AB45D-6ED2-DF45-85F7-1BE59008E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277"/>
          <a:stretch>
            <a:fillRect/>
          </a:stretch>
        </p:blipFill>
        <p:spPr bwMode="auto">
          <a:xfrm>
            <a:off x="250825" y="2124075"/>
            <a:ext cx="8389938"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Text Box 5">
            <a:extLst>
              <a:ext uri="{FF2B5EF4-FFF2-40B4-BE49-F238E27FC236}">
                <a16:creationId xmlns:a16="http://schemas.microsoft.com/office/drawing/2014/main" id="{C0E39223-E293-B546-907F-F6379E8DCD00}"/>
              </a:ext>
            </a:extLst>
          </p:cNvPr>
          <p:cNvSpPr txBox="1">
            <a:spLocks noChangeArrowheads="1"/>
          </p:cNvSpPr>
          <p:nvPr/>
        </p:nvSpPr>
        <p:spPr bwMode="auto">
          <a:xfrm>
            <a:off x="1185863" y="519113"/>
            <a:ext cx="72739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400" dirty="0">
                <a:solidFill>
                  <a:schemeClr val="accent2"/>
                </a:solidFill>
                <a:latin typeface="Arial Black" panose="020B0604020202020204" pitchFamily="34" charset="0"/>
              </a:rPr>
              <a:t>Materials with controlled structure obtained through self-assembly</a:t>
            </a:r>
          </a:p>
        </p:txBody>
      </p:sp>
      <p:sp>
        <p:nvSpPr>
          <p:cNvPr id="58371" name="Line 6">
            <a:extLst>
              <a:ext uri="{FF2B5EF4-FFF2-40B4-BE49-F238E27FC236}">
                <a16:creationId xmlns:a16="http://schemas.microsoft.com/office/drawing/2014/main" id="{9D3130CC-3A31-C74B-A64F-D29C1456C19C}"/>
              </a:ext>
            </a:extLst>
          </p:cNvPr>
          <p:cNvSpPr>
            <a:spLocks noChangeShapeType="1"/>
          </p:cNvSpPr>
          <p:nvPr/>
        </p:nvSpPr>
        <p:spPr bwMode="auto">
          <a:xfrm>
            <a:off x="827088" y="1268413"/>
            <a:ext cx="76327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2" name="Text Box 7">
            <a:extLst>
              <a:ext uri="{FF2B5EF4-FFF2-40B4-BE49-F238E27FC236}">
                <a16:creationId xmlns:a16="http://schemas.microsoft.com/office/drawing/2014/main" id="{12DE34D0-FD92-F341-A4BB-468C77469E24}"/>
              </a:ext>
            </a:extLst>
          </p:cNvPr>
          <p:cNvSpPr txBox="1">
            <a:spLocks noChangeArrowheads="1"/>
          </p:cNvSpPr>
          <p:nvPr/>
        </p:nvSpPr>
        <p:spPr bwMode="auto">
          <a:xfrm>
            <a:off x="468313" y="4581525"/>
            <a:ext cx="21605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000">
                <a:latin typeface="Arial" panose="020B0604020202020204" pitchFamily="34" charset="0"/>
              </a:rPr>
              <a:t>Micelles are packed together</a:t>
            </a:r>
          </a:p>
        </p:txBody>
      </p:sp>
      <p:sp>
        <p:nvSpPr>
          <p:cNvPr id="58373" name="Text Box 8">
            <a:extLst>
              <a:ext uri="{FF2B5EF4-FFF2-40B4-BE49-F238E27FC236}">
                <a16:creationId xmlns:a16="http://schemas.microsoft.com/office/drawing/2014/main" id="{A3B5642C-0656-B746-A674-257E36D05B36}"/>
              </a:ext>
            </a:extLst>
          </p:cNvPr>
          <p:cNvSpPr txBox="1">
            <a:spLocks noChangeArrowheads="1"/>
          </p:cNvSpPr>
          <p:nvPr/>
        </p:nvSpPr>
        <p:spPr bwMode="auto">
          <a:xfrm>
            <a:off x="3276600" y="4581525"/>
            <a:ext cx="2663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000">
                <a:latin typeface="Arial" panose="020B0604020202020204" pitchFamily="34" charset="0"/>
              </a:rPr>
              <a:t>SiO</a:t>
            </a:r>
            <a:r>
              <a:rPr lang="en-GB" altLang="en-US" sz="2000" baseline="-25000">
                <a:latin typeface="Arial" panose="020B0604020202020204" pitchFamily="34" charset="0"/>
              </a:rPr>
              <a:t>2</a:t>
            </a:r>
            <a:r>
              <a:rPr lang="en-GB" altLang="en-US" sz="2000">
                <a:latin typeface="Arial" panose="020B0604020202020204" pitchFamily="34" charset="0"/>
              </a:rPr>
              <a:t> (silica) is grown around the micelles</a:t>
            </a:r>
          </a:p>
        </p:txBody>
      </p:sp>
      <p:sp>
        <p:nvSpPr>
          <p:cNvPr id="58374" name="Text Box 9">
            <a:extLst>
              <a:ext uri="{FF2B5EF4-FFF2-40B4-BE49-F238E27FC236}">
                <a16:creationId xmlns:a16="http://schemas.microsoft.com/office/drawing/2014/main" id="{0A99692F-F485-0C45-A96C-8F2EDA00F8AA}"/>
              </a:ext>
            </a:extLst>
          </p:cNvPr>
          <p:cNvSpPr txBox="1">
            <a:spLocks noChangeArrowheads="1"/>
          </p:cNvSpPr>
          <p:nvPr/>
        </p:nvSpPr>
        <p:spPr bwMode="auto">
          <a:xfrm>
            <a:off x="6011863" y="4437063"/>
            <a:ext cx="29527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buFontTx/>
              <a:buNone/>
            </a:pPr>
            <a:r>
              <a:rPr lang="en-GB" altLang="en-US" sz="2000">
                <a:latin typeface="Arial" panose="020B0604020202020204" pitchFamily="34" charset="0"/>
              </a:rPr>
              <a:t>Micelles are removed to leave ~ 10 nm spherical holes.  Structure has low refractive index.  Can be used as a membrane.</a:t>
            </a:r>
          </a:p>
        </p:txBody>
      </p:sp>
      <p:sp>
        <p:nvSpPr>
          <p:cNvPr id="58375" name="Text Box 11">
            <a:extLst>
              <a:ext uri="{FF2B5EF4-FFF2-40B4-BE49-F238E27FC236}">
                <a16:creationId xmlns:a16="http://schemas.microsoft.com/office/drawing/2014/main" id="{BA55017D-F7A7-A341-B54B-63637631F2E2}"/>
              </a:ext>
            </a:extLst>
          </p:cNvPr>
          <p:cNvSpPr txBox="1">
            <a:spLocks noChangeArrowheads="1"/>
          </p:cNvSpPr>
          <p:nvPr/>
        </p:nvSpPr>
        <p:spPr bwMode="auto">
          <a:xfrm>
            <a:off x="611188" y="6237288"/>
            <a:ext cx="5111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1600">
                <a:solidFill>
                  <a:srgbClr val="0000FF"/>
                </a:solidFill>
                <a:latin typeface="Arial" panose="020B0604020202020204" pitchFamily="34" charset="0"/>
              </a:rPr>
              <a:t>P. Ball, </a:t>
            </a:r>
            <a:r>
              <a:rPr lang="en-GB" altLang="en-US" sz="1600" i="1">
                <a:solidFill>
                  <a:srgbClr val="0000FF"/>
                </a:solidFill>
                <a:latin typeface="Arial" panose="020B0604020202020204" pitchFamily="34" charset="0"/>
              </a:rPr>
              <a:t>Nanotechnology</a:t>
            </a:r>
            <a:r>
              <a:rPr lang="en-GB" altLang="en-US" sz="1600">
                <a:solidFill>
                  <a:srgbClr val="0000FF"/>
                </a:solidFill>
                <a:latin typeface="Arial" panose="020B0604020202020204" pitchFamily="34" charset="0"/>
              </a:rPr>
              <a:t> (2002) </a:t>
            </a:r>
            <a:r>
              <a:rPr lang="en-GB" altLang="en-US" sz="1600" b="1">
                <a:solidFill>
                  <a:srgbClr val="0000FF"/>
                </a:solidFill>
                <a:latin typeface="Arial" panose="020B0604020202020204" pitchFamily="34" charset="0"/>
              </a:rPr>
              <a:t>13</a:t>
            </a:r>
            <a:r>
              <a:rPr lang="en-GB" altLang="en-US" sz="1600">
                <a:solidFill>
                  <a:srgbClr val="0000FF"/>
                </a:solidFill>
                <a:latin typeface="Arial" panose="020B0604020202020204" pitchFamily="34" charset="0"/>
              </a:rPr>
              <a:t>, R15-R28</a:t>
            </a:r>
          </a:p>
        </p:txBody>
      </p:sp>
    </p:spTree>
    <p:extLst>
      <p:ext uri="{BB962C8B-B14F-4D97-AF65-F5344CB8AC3E}">
        <p14:creationId xmlns:p14="http://schemas.microsoft.com/office/powerpoint/2010/main" val="408404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atin typeface="Verdana" charset="0"/>
              </a:rPr>
              <a:t>Langmuir-Blodgett Films</a:t>
            </a:r>
          </a:p>
        </p:txBody>
      </p:sp>
      <p:sp>
        <p:nvSpPr>
          <p:cNvPr id="18435" name="Rectangle 3"/>
          <p:cNvSpPr>
            <a:spLocks noGrp="1" noChangeArrowheads="1"/>
          </p:cNvSpPr>
          <p:nvPr>
            <p:ph type="body" idx="1"/>
          </p:nvPr>
        </p:nvSpPr>
        <p:spPr/>
        <p:txBody>
          <a:bodyPr/>
          <a:lstStyle/>
          <a:p>
            <a:r>
              <a:rPr lang="en-US">
                <a:latin typeface="Arial" charset="0"/>
              </a:rPr>
              <a:t>Definition of LB films</a:t>
            </a:r>
          </a:p>
          <a:p>
            <a:pPr lvl="1"/>
            <a:r>
              <a:rPr lang="en-US">
                <a:latin typeface="Arial" charset="0"/>
              </a:rPr>
              <a:t>History and development</a:t>
            </a:r>
          </a:p>
          <a:p>
            <a:r>
              <a:rPr lang="en-US">
                <a:latin typeface="Arial" charset="0"/>
              </a:rPr>
              <a:t>Construction with LB films</a:t>
            </a:r>
          </a:p>
          <a:p>
            <a:r>
              <a:rPr lang="en-US">
                <a:latin typeface="Arial" charset="0"/>
              </a:rPr>
              <a:t>Building simple LB SAMs</a:t>
            </a:r>
          </a:p>
          <a:p>
            <a:r>
              <a:rPr lang="en-US">
                <a:latin typeface="Arial" charset="0"/>
              </a:rPr>
              <a:t>Nano applications of LB films</a:t>
            </a:r>
          </a:p>
          <a:p>
            <a:pPr lvl="1"/>
            <a:r>
              <a:rPr lang="en-US">
                <a:latin typeface="Arial" charset="0"/>
              </a:rPr>
              <a:t>Surface derivatized nanoparticles</a:t>
            </a:r>
          </a:p>
          <a:p>
            <a:pPr lvl="1"/>
            <a:r>
              <a:rPr lang="en-US">
                <a:latin typeface="Arial" charset="0"/>
              </a:rPr>
              <a:t>Functionalized coatings in LB films</a:t>
            </a:r>
          </a:p>
        </p:txBody>
      </p:sp>
    </p:spTree>
    <p:extLst>
      <p:ext uri="{BB962C8B-B14F-4D97-AF65-F5344CB8AC3E}">
        <p14:creationId xmlns:p14="http://schemas.microsoft.com/office/powerpoint/2010/main" val="2888526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Verdana" charset="0"/>
              </a:rPr>
              <a:t>Langmuir-Blodgett Films</a:t>
            </a:r>
          </a:p>
        </p:txBody>
      </p:sp>
      <p:sp>
        <p:nvSpPr>
          <p:cNvPr id="17411" name="Rectangle 3"/>
          <p:cNvSpPr>
            <a:spLocks noGrp="1" noChangeArrowheads="1"/>
          </p:cNvSpPr>
          <p:nvPr>
            <p:ph type="body" idx="1"/>
          </p:nvPr>
        </p:nvSpPr>
        <p:spPr/>
        <p:txBody>
          <a:bodyPr/>
          <a:lstStyle/>
          <a:p>
            <a:pPr>
              <a:lnSpc>
                <a:spcPct val="90000"/>
              </a:lnSpc>
            </a:pPr>
            <a:r>
              <a:rPr lang="en-US" sz="2400">
                <a:latin typeface="Arial" charset="0"/>
              </a:rPr>
              <a:t>A </a:t>
            </a:r>
            <a:r>
              <a:rPr lang="en-US" sz="2400" b="1">
                <a:latin typeface="Arial" charset="0"/>
              </a:rPr>
              <a:t>Langmuir-Blodgett film</a:t>
            </a:r>
            <a:r>
              <a:rPr lang="en-US" sz="2400">
                <a:latin typeface="Arial" charset="0"/>
              </a:rPr>
              <a:t> contains of one or more </a:t>
            </a:r>
            <a:r>
              <a:rPr lang="en-US" sz="2400">
                <a:latin typeface="Arial" charset="0"/>
                <a:hlinkClick r:id="rId2" tooltip="Monolayer"/>
              </a:rPr>
              <a:t>monolayers</a:t>
            </a:r>
            <a:r>
              <a:rPr lang="en-US" sz="2400">
                <a:latin typeface="Arial" charset="0"/>
              </a:rPr>
              <a:t> of an organic material, deposited from the surface of a liquid onto a solid by immersing (or emersing) the solid substrate into (or from) the liquid. A monolayer is added with each immersion or emersion step, thus films with very accurate thickness can be formed. Langmuir Blodgett films are named after </a:t>
            </a:r>
            <a:r>
              <a:rPr lang="en-US" sz="2400">
                <a:latin typeface="Arial" charset="0"/>
                <a:hlinkClick r:id="rId3" tooltip="Irving Langmuir"/>
              </a:rPr>
              <a:t>Irving Langmuir</a:t>
            </a:r>
            <a:r>
              <a:rPr lang="en-US" sz="2400">
                <a:latin typeface="Arial" charset="0"/>
              </a:rPr>
              <a:t> and </a:t>
            </a:r>
            <a:r>
              <a:rPr lang="en-US" sz="2400">
                <a:latin typeface="Arial" charset="0"/>
                <a:hlinkClick r:id="rId4" tooltip="Katherine Blodgett"/>
              </a:rPr>
              <a:t>Katherine Blodgett</a:t>
            </a:r>
            <a:r>
              <a:rPr lang="en-US" sz="2400">
                <a:latin typeface="Arial" charset="0"/>
              </a:rPr>
              <a:t>, who invented this technique. An alternative technique of creating single monolayers on surfaces is that of </a:t>
            </a:r>
            <a:r>
              <a:rPr lang="en-US" sz="2400">
                <a:latin typeface="Arial" charset="0"/>
                <a:hlinkClick r:id="rId5" tooltip="Self-assembled monolayer"/>
              </a:rPr>
              <a:t>self-assembled monolayers</a:t>
            </a:r>
            <a:r>
              <a:rPr lang="en-US" sz="2400">
                <a:latin typeface="Arial" charset="0"/>
              </a:rPr>
              <a:t>. Retrieved from "</a:t>
            </a:r>
            <a:r>
              <a:rPr lang="en-US" sz="2400">
                <a:latin typeface="Arial" charset="0"/>
                <a:hlinkClick r:id="rId6"/>
              </a:rPr>
              <a:t>http://en.wikipedia.org/wiki/Langmuir-Blodgett_film</a:t>
            </a:r>
            <a:r>
              <a:rPr lang="en-US" sz="2400">
                <a:latin typeface="Arial" charset="0"/>
              </a:rPr>
              <a:t>"</a:t>
            </a:r>
          </a:p>
        </p:txBody>
      </p:sp>
    </p:spTree>
    <p:extLst>
      <p:ext uri="{BB962C8B-B14F-4D97-AF65-F5344CB8AC3E}">
        <p14:creationId xmlns:p14="http://schemas.microsoft.com/office/powerpoint/2010/main" val="1548697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descr="C:\Documents and Settings\phs1jk\My Documents\Lectures\Soft Condensed Matter\Lecture 8 Electrstatic colloids and Intro Polymers\block-copolymer-structures.jpg">
            <a:extLst>
              <a:ext uri="{FF2B5EF4-FFF2-40B4-BE49-F238E27FC236}">
                <a16:creationId xmlns:a16="http://schemas.microsoft.com/office/drawing/2014/main" id="{9E5722E5-7EB6-3140-845F-7139C3C66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08" t="2557" r="5721" b="51555"/>
          <a:stretch>
            <a:fillRect/>
          </a:stretch>
        </p:blipFill>
        <p:spPr bwMode="auto">
          <a:xfrm>
            <a:off x="6567569" y="4797152"/>
            <a:ext cx="2362200"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3">
            <a:extLst>
              <a:ext uri="{FF2B5EF4-FFF2-40B4-BE49-F238E27FC236}">
                <a16:creationId xmlns:a16="http://schemas.microsoft.com/office/drawing/2014/main" id="{5D87694C-7E6C-764B-9E75-45A8E6A7B43A}"/>
              </a:ext>
            </a:extLst>
          </p:cNvPr>
          <p:cNvSpPr>
            <a:spLocks noGrp="1" noChangeArrowheads="1"/>
          </p:cNvSpPr>
          <p:nvPr>
            <p:ph type="title"/>
          </p:nvPr>
        </p:nvSpPr>
        <p:spPr>
          <a:xfrm>
            <a:off x="251521" y="0"/>
            <a:ext cx="8678248" cy="1143000"/>
          </a:xfrm>
        </p:spPr>
        <p:txBody>
          <a:bodyPr/>
          <a:lstStyle/>
          <a:p>
            <a:pPr eaLnBrk="1" hangingPunct="1"/>
            <a:r>
              <a:rPr lang="en-GB" altLang="en-US" b="1" dirty="0">
                <a:solidFill>
                  <a:srgbClr val="F100FE"/>
                </a:solidFill>
              </a:rPr>
              <a:t>Four characteristics of Soft Matter</a:t>
            </a:r>
          </a:p>
        </p:txBody>
      </p:sp>
      <p:sp>
        <p:nvSpPr>
          <p:cNvPr id="4099" name="Text Box 4">
            <a:extLst>
              <a:ext uri="{FF2B5EF4-FFF2-40B4-BE49-F238E27FC236}">
                <a16:creationId xmlns:a16="http://schemas.microsoft.com/office/drawing/2014/main" id="{5F641241-0FE9-C64F-A77C-48C9895C1E7A}"/>
              </a:ext>
            </a:extLst>
          </p:cNvPr>
          <p:cNvSpPr txBox="1">
            <a:spLocks noChangeArrowheads="1"/>
          </p:cNvSpPr>
          <p:nvPr/>
        </p:nvSpPr>
        <p:spPr bwMode="auto">
          <a:xfrm>
            <a:off x="899592" y="1340768"/>
            <a:ext cx="787179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95300" indent="-495300">
              <a:tabLst>
                <a:tab pos="4291013" algn="l"/>
              </a:tabLst>
              <a:defRPr>
                <a:solidFill>
                  <a:schemeClr val="tx1"/>
                </a:solidFill>
                <a:latin typeface="Arial" panose="020B0604020202020204" pitchFamily="34" charset="0"/>
              </a:defRPr>
            </a:lvl1pPr>
            <a:lvl2pPr marL="952500" indent="-495300">
              <a:tabLst>
                <a:tab pos="4291013" algn="l"/>
              </a:tabLst>
              <a:defRPr>
                <a:solidFill>
                  <a:schemeClr val="tx1"/>
                </a:solidFill>
                <a:latin typeface="Arial" panose="020B0604020202020204" pitchFamily="34" charset="0"/>
              </a:defRPr>
            </a:lvl2pPr>
            <a:lvl3pPr marL="1409700" indent="-495300">
              <a:tabLst>
                <a:tab pos="4291013" algn="l"/>
              </a:tabLst>
              <a:defRPr>
                <a:solidFill>
                  <a:schemeClr val="tx1"/>
                </a:solidFill>
                <a:latin typeface="Arial" panose="020B0604020202020204" pitchFamily="34" charset="0"/>
              </a:defRPr>
            </a:lvl3pPr>
            <a:lvl4pPr marL="1866900" indent="-495300">
              <a:tabLst>
                <a:tab pos="4291013" algn="l"/>
              </a:tabLst>
              <a:defRPr>
                <a:solidFill>
                  <a:schemeClr val="tx1"/>
                </a:solidFill>
                <a:latin typeface="Arial" panose="020B0604020202020204" pitchFamily="34" charset="0"/>
              </a:defRPr>
            </a:lvl4pPr>
            <a:lvl5pPr marL="2324100" indent="-495300">
              <a:tabLst>
                <a:tab pos="4291013" algn="l"/>
              </a:tabLst>
              <a:defRPr>
                <a:solidFill>
                  <a:schemeClr val="tx1"/>
                </a:solidFill>
                <a:latin typeface="Arial" panose="020B0604020202020204" pitchFamily="34" charset="0"/>
              </a:defRPr>
            </a:lvl5pPr>
            <a:lvl6pPr marL="2781300" indent="-495300" eaLnBrk="0" fontAlgn="base" hangingPunct="0">
              <a:spcBef>
                <a:spcPct val="0"/>
              </a:spcBef>
              <a:spcAft>
                <a:spcPct val="0"/>
              </a:spcAft>
              <a:tabLst>
                <a:tab pos="4291013" algn="l"/>
              </a:tabLst>
              <a:defRPr>
                <a:solidFill>
                  <a:schemeClr val="tx1"/>
                </a:solidFill>
                <a:latin typeface="Arial" panose="020B0604020202020204" pitchFamily="34" charset="0"/>
              </a:defRPr>
            </a:lvl6pPr>
            <a:lvl7pPr marL="3238500" indent="-495300" eaLnBrk="0" fontAlgn="base" hangingPunct="0">
              <a:spcBef>
                <a:spcPct val="0"/>
              </a:spcBef>
              <a:spcAft>
                <a:spcPct val="0"/>
              </a:spcAft>
              <a:tabLst>
                <a:tab pos="4291013" algn="l"/>
              </a:tabLst>
              <a:defRPr>
                <a:solidFill>
                  <a:schemeClr val="tx1"/>
                </a:solidFill>
                <a:latin typeface="Arial" panose="020B0604020202020204" pitchFamily="34" charset="0"/>
              </a:defRPr>
            </a:lvl7pPr>
            <a:lvl8pPr marL="3695700" indent="-495300" eaLnBrk="0" fontAlgn="base" hangingPunct="0">
              <a:spcBef>
                <a:spcPct val="0"/>
              </a:spcBef>
              <a:spcAft>
                <a:spcPct val="0"/>
              </a:spcAft>
              <a:tabLst>
                <a:tab pos="4291013" algn="l"/>
              </a:tabLst>
              <a:defRPr>
                <a:solidFill>
                  <a:schemeClr val="tx1"/>
                </a:solidFill>
                <a:latin typeface="Arial" panose="020B0604020202020204" pitchFamily="34" charset="0"/>
              </a:defRPr>
            </a:lvl8pPr>
            <a:lvl9pPr marL="4152900" indent="-495300" eaLnBrk="0" fontAlgn="base" hangingPunct="0">
              <a:spcBef>
                <a:spcPct val="0"/>
              </a:spcBef>
              <a:spcAft>
                <a:spcPct val="0"/>
              </a:spcAft>
              <a:tabLst>
                <a:tab pos="4291013" algn="l"/>
              </a:tabLst>
              <a:defRPr>
                <a:solidFill>
                  <a:schemeClr val="tx1"/>
                </a:solidFill>
                <a:latin typeface="Arial" panose="020B0604020202020204" pitchFamily="34" charset="0"/>
              </a:defRPr>
            </a:lvl9pPr>
          </a:lstStyle>
          <a:p>
            <a:pPr marL="0" indent="0" eaLnBrk="1" hangingPunct="1">
              <a:spcBef>
                <a:spcPct val="50000"/>
              </a:spcBef>
            </a:pPr>
            <a:r>
              <a:rPr lang="en-GB" altLang="en-US" b="1" dirty="0">
                <a:solidFill>
                  <a:srgbClr val="1F29FF"/>
                </a:solidFill>
                <a:cs typeface="Arial" panose="020B0604020202020204" pitchFamily="34" charset="0"/>
              </a:rPr>
              <a:t>Length scales </a:t>
            </a:r>
          </a:p>
          <a:p>
            <a:pPr eaLnBrk="1" hangingPunct="1">
              <a:spcBef>
                <a:spcPct val="50000"/>
              </a:spcBef>
              <a:buFont typeface="Times" pitchFamily="2" charset="0"/>
              <a:buNone/>
            </a:pPr>
            <a:r>
              <a:rPr lang="en-GB" altLang="en-US" sz="2400" dirty="0">
                <a:cs typeface="Arial" panose="020B0604020202020204" pitchFamily="34" charset="0"/>
              </a:rPr>
              <a:t>- </a:t>
            </a:r>
            <a:r>
              <a:rPr lang="en-GB" altLang="en-US" sz="1800" dirty="0">
                <a:cs typeface="Arial" panose="020B0604020202020204" pitchFamily="34" charset="0"/>
              </a:rPr>
              <a:t>Structures of  ≈10-1000 nm determine the properties</a:t>
            </a:r>
            <a:endParaRPr lang="en-GB" altLang="en-US" sz="1800" b="1" dirty="0">
              <a:cs typeface="Arial" panose="020B0604020202020204" pitchFamily="34" charset="0"/>
            </a:endParaRPr>
          </a:p>
          <a:p>
            <a:pPr eaLnBrk="1" hangingPunct="1">
              <a:spcBef>
                <a:spcPct val="50000"/>
              </a:spcBef>
              <a:buFont typeface="Times" pitchFamily="2" charset="0"/>
              <a:buNone/>
            </a:pPr>
            <a:r>
              <a:rPr lang="en-GB" altLang="en-US" b="1" dirty="0">
                <a:solidFill>
                  <a:srgbClr val="1F29FF"/>
                </a:solidFill>
                <a:cs typeface="Arial" panose="020B0604020202020204" pitchFamily="34" charset="0"/>
              </a:rPr>
              <a:t>Time scales: processes from 10</a:t>
            </a:r>
            <a:r>
              <a:rPr lang="en-GB" altLang="en-US" b="1" baseline="30000" dirty="0">
                <a:solidFill>
                  <a:srgbClr val="1F29FF"/>
                </a:solidFill>
                <a:cs typeface="Arial" panose="020B0604020202020204" pitchFamily="34" charset="0"/>
              </a:rPr>
              <a:t>-12 </a:t>
            </a:r>
            <a:r>
              <a:rPr lang="en-GB" altLang="en-US" b="1" dirty="0">
                <a:solidFill>
                  <a:srgbClr val="1F29FF"/>
                </a:solidFill>
                <a:cs typeface="Arial" panose="020B0604020202020204" pitchFamily="34" charset="0"/>
              </a:rPr>
              <a:t>- 10</a:t>
            </a:r>
            <a:r>
              <a:rPr lang="en-GB" altLang="en-US" b="1" baseline="30000" dirty="0">
                <a:solidFill>
                  <a:srgbClr val="1F29FF"/>
                </a:solidFill>
                <a:cs typeface="Arial" panose="020B0604020202020204" pitchFamily="34" charset="0"/>
              </a:rPr>
              <a:t>3</a:t>
            </a:r>
            <a:r>
              <a:rPr lang="en-GB" altLang="en-US" b="1" dirty="0">
                <a:solidFill>
                  <a:srgbClr val="1F29FF"/>
                </a:solidFill>
                <a:cs typeface="Arial" panose="020B0604020202020204" pitchFamily="34" charset="0"/>
              </a:rPr>
              <a:t> s</a:t>
            </a:r>
            <a:endParaRPr lang="en-GB" altLang="en-US" i="1" dirty="0">
              <a:solidFill>
                <a:srgbClr val="1F29FF"/>
              </a:solidFill>
              <a:cs typeface="Arial" panose="020B0604020202020204" pitchFamily="34" charset="0"/>
            </a:endParaRPr>
          </a:p>
          <a:p>
            <a:pPr eaLnBrk="1" hangingPunct="1">
              <a:spcBef>
                <a:spcPct val="50000"/>
              </a:spcBef>
              <a:buFont typeface="Times" pitchFamily="2" charset="0"/>
              <a:buNone/>
            </a:pPr>
            <a:r>
              <a:rPr lang="en-GB" altLang="en-US" sz="1800" dirty="0">
                <a:cs typeface="Arial" panose="020B0604020202020204" pitchFamily="34" charset="0"/>
              </a:rPr>
              <a:t>- Dynamics processes over a wide time scales 10</a:t>
            </a:r>
            <a:r>
              <a:rPr lang="en-GB" altLang="en-US" sz="1800" baseline="30000" dirty="0">
                <a:cs typeface="Arial" panose="020B0604020202020204" pitchFamily="34" charset="0"/>
              </a:rPr>
              <a:t>-12 </a:t>
            </a:r>
            <a:r>
              <a:rPr lang="en-GB" altLang="en-US" sz="1800" dirty="0">
                <a:cs typeface="Arial" panose="020B0604020202020204" pitchFamily="34" charset="0"/>
              </a:rPr>
              <a:t>- 10</a:t>
            </a:r>
            <a:r>
              <a:rPr lang="en-GB" altLang="en-US" sz="1800" baseline="30000" dirty="0">
                <a:cs typeface="Arial" panose="020B0604020202020204" pitchFamily="34" charset="0"/>
              </a:rPr>
              <a:t>3</a:t>
            </a:r>
            <a:r>
              <a:rPr lang="en-GB" altLang="en-US" sz="1800" dirty="0">
                <a:cs typeface="Arial" panose="020B0604020202020204" pitchFamily="34" charset="0"/>
              </a:rPr>
              <a:t> s</a:t>
            </a:r>
          </a:p>
          <a:p>
            <a:pPr eaLnBrk="1" hangingPunct="1">
              <a:spcBef>
                <a:spcPct val="50000"/>
              </a:spcBef>
              <a:buFont typeface="Times" pitchFamily="2" charset="0"/>
              <a:buNone/>
            </a:pPr>
            <a:r>
              <a:rPr lang="en-GB" altLang="en-US" sz="1800" dirty="0">
                <a:cs typeface="Arial" panose="020B0604020202020204" pitchFamily="34" charset="0"/>
              </a:rPr>
              <a:t>- Very slow processes in non-equilibrium configurations </a:t>
            </a:r>
            <a:endParaRPr lang="en-GB" altLang="en-US" sz="1800" b="1" dirty="0">
              <a:cs typeface="Arial" panose="020B0604020202020204" pitchFamily="34" charset="0"/>
            </a:endParaRPr>
          </a:p>
          <a:p>
            <a:pPr eaLnBrk="1" hangingPunct="1">
              <a:spcBef>
                <a:spcPct val="50000"/>
              </a:spcBef>
              <a:buFont typeface="Times" pitchFamily="2" charset="0"/>
              <a:buNone/>
            </a:pPr>
            <a:r>
              <a:rPr lang="en-GB" altLang="en-US" b="1" dirty="0">
                <a:solidFill>
                  <a:srgbClr val="1F29FF"/>
                </a:solidFill>
                <a:cs typeface="Arial" panose="020B0604020202020204" pitchFamily="34" charset="0"/>
              </a:rPr>
              <a:t>Weak interactions</a:t>
            </a:r>
            <a:r>
              <a:rPr lang="en-GB" altLang="en-US" sz="2400" dirty="0">
                <a:cs typeface="Arial" panose="020B0604020202020204" pitchFamily="34" charset="0"/>
              </a:rPr>
              <a:t>	</a:t>
            </a:r>
          </a:p>
          <a:p>
            <a:pPr eaLnBrk="1" hangingPunct="1">
              <a:spcBef>
                <a:spcPct val="50000"/>
              </a:spcBef>
              <a:buFont typeface="Times" pitchFamily="2" charset="0"/>
              <a:buNone/>
            </a:pPr>
            <a:r>
              <a:rPr lang="en-GB" altLang="en-US" sz="1800" dirty="0">
                <a:cs typeface="Arial" panose="020B0604020202020204" pitchFamily="34" charset="0"/>
              </a:rPr>
              <a:t>- Interactions between molecules and molecular structures ≈ </a:t>
            </a:r>
            <a:r>
              <a:rPr lang="en-GB" altLang="en-US" sz="1800" dirty="0" err="1">
                <a:cs typeface="Arial" panose="020B0604020202020204" pitchFamily="34" charset="0"/>
              </a:rPr>
              <a:t>kT</a:t>
            </a:r>
            <a:endParaRPr lang="en-GB" altLang="en-US" sz="1800" dirty="0">
              <a:cs typeface="Arial" panose="020B0604020202020204" pitchFamily="34" charset="0"/>
            </a:endParaRPr>
          </a:p>
          <a:p>
            <a:pPr eaLnBrk="1" hangingPunct="1">
              <a:spcBef>
                <a:spcPct val="50000"/>
              </a:spcBef>
              <a:buFont typeface="Times" pitchFamily="2" charset="0"/>
              <a:buNone/>
            </a:pPr>
            <a:r>
              <a:rPr lang="en-GB" altLang="en-US" b="1" dirty="0">
                <a:solidFill>
                  <a:srgbClr val="1F29FF"/>
                </a:solidFill>
                <a:cs typeface="Arial" panose="020B0604020202020204" pitchFamily="34" charset="0"/>
              </a:rPr>
              <a:t>Self assembly</a:t>
            </a:r>
          </a:p>
          <a:p>
            <a:pPr eaLnBrk="1" hangingPunct="1">
              <a:spcBef>
                <a:spcPct val="50000"/>
              </a:spcBef>
              <a:buFont typeface="Times" pitchFamily="2" charset="0"/>
              <a:buNone/>
            </a:pPr>
            <a:r>
              <a:rPr lang="en-GB" altLang="en-US" sz="2400" dirty="0">
                <a:cs typeface="Arial" panose="020B0604020202020204" pitchFamily="34" charset="0"/>
              </a:rPr>
              <a:t>- </a:t>
            </a:r>
            <a:r>
              <a:rPr lang="en-GB" altLang="en-US" sz="1800" dirty="0">
                <a:cs typeface="Arial" panose="020B0604020202020204" pitchFamily="34" charset="0"/>
              </a:rPr>
              <a:t>Hierarchical arrangement of structures</a:t>
            </a:r>
          </a:p>
          <a:p>
            <a:pPr eaLnBrk="1" hangingPunct="1">
              <a:spcBef>
                <a:spcPct val="50000"/>
              </a:spcBef>
              <a:buFont typeface="Times" pitchFamily="2" charset="0"/>
              <a:buNone/>
            </a:pPr>
            <a:r>
              <a:rPr lang="en-GB" altLang="en-US" sz="1800" dirty="0">
                <a:cs typeface="Arial" panose="020B0604020202020204" pitchFamily="34" charset="0"/>
              </a:rPr>
              <a:t>- Competition between interaction energy and entropy</a:t>
            </a:r>
            <a:endParaRPr lang="en-GB" altLang="en-US" sz="1800" b="1" dirty="0">
              <a:cs typeface="Arial" panose="020B0604020202020204" pitchFamily="34" charset="0"/>
            </a:endParaRPr>
          </a:p>
        </p:txBody>
      </p:sp>
    </p:spTree>
    <p:extLst>
      <p:ext uri="{BB962C8B-B14F-4D97-AF65-F5344CB8AC3E}">
        <p14:creationId xmlns:p14="http://schemas.microsoft.com/office/powerpoint/2010/main" val="148065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99">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9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atin typeface="Verdana" charset="0"/>
              </a:rPr>
              <a:t>Langmuir-Blodgett Films</a:t>
            </a:r>
          </a:p>
        </p:txBody>
      </p:sp>
      <p:pic>
        <p:nvPicPr>
          <p:cNvPr id="38916" name="Picture 4" descr="keywords_html_m4b17b42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62200"/>
            <a:ext cx="4800600" cy="2654300"/>
          </a:xfrm>
          <a:prstGeom prst="rect">
            <a:avLst/>
          </a:prstGeom>
          <a:noFill/>
          <a:extLst>
            <a:ext uri="{909E8E84-426E-40dd-AFC4-6F175D3DCCD1}">
              <a14:hiddenFill xmlns="" xmlns:a14="http://schemas.microsoft.com/office/drawing/2010/main">
                <a:solidFill>
                  <a:srgbClr val="FFFFFF"/>
                </a:solidFill>
              </a14:hiddenFill>
            </a:ext>
          </a:extLst>
        </p:spPr>
      </p:pic>
      <p:sp>
        <p:nvSpPr>
          <p:cNvPr id="38917" name="Text Box 5"/>
          <p:cNvSpPr txBox="1">
            <a:spLocks noChangeArrowheads="1"/>
          </p:cNvSpPr>
          <p:nvPr/>
        </p:nvSpPr>
        <p:spPr bwMode="auto">
          <a:xfrm>
            <a:off x="457200" y="5410200"/>
            <a:ext cx="4803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i="1">
                <a:latin typeface="Arial" charset="0"/>
                <a:hlinkClick r:id="rId3"/>
              </a:rPr>
              <a:t>http://www.ksvltd.com/pix/keywords_html_m4b17b42d.jpg</a:t>
            </a:r>
            <a:r>
              <a:rPr lang="en-US"/>
              <a:t> </a:t>
            </a:r>
          </a:p>
        </p:txBody>
      </p:sp>
      <p:pic>
        <p:nvPicPr>
          <p:cNvPr id="38919" name="Picture 7" descr="PhysCh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830513"/>
            <a:ext cx="2857500" cy="2046287"/>
          </a:xfrm>
          <a:prstGeom prst="rect">
            <a:avLst/>
          </a:prstGeom>
          <a:noFill/>
          <a:extLst>
            <a:ext uri="{909E8E84-426E-40dd-AFC4-6F175D3DCCD1}">
              <a14:hiddenFill xmlns="" xmlns:a14="http://schemas.microsoft.com/office/drawing/2010/main">
                <a:solidFill>
                  <a:srgbClr val="FFFFFF"/>
                </a:solidFill>
              </a14:hiddenFill>
            </a:ext>
          </a:extLst>
        </p:spPr>
      </p:pic>
      <p:sp>
        <p:nvSpPr>
          <p:cNvPr id="38920" name="Text Box 8"/>
          <p:cNvSpPr txBox="1">
            <a:spLocks noChangeArrowheads="1"/>
          </p:cNvSpPr>
          <p:nvPr/>
        </p:nvSpPr>
        <p:spPr bwMode="auto">
          <a:xfrm>
            <a:off x="457200" y="6110288"/>
            <a:ext cx="84582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600" b="1" i="1">
                <a:latin typeface="Arial" charset="0"/>
              </a:rPr>
              <a:t>Deposition of Langmuir-Blodgett molecular assemblies of lipids on solid substrates</a:t>
            </a:r>
            <a:r>
              <a:rPr lang="en-US" sz="1600" b="1">
                <a:latin typeface="Arial" charset="0"/>
              </a:rPr>
              <a:t>.</a:t>
            </a:r>
            <a:r>
              <a:rPr lang="en-US" sz="1800" b="1">
                <a:latin typeface="Arial" charset="0"/>
              </a:rPr>
              <a:t> </a:t>
            </a:r>
            <a:endParaRPr lang="en-US" sz="1800">
              <a:latin typeface="Arial" charset="0"/>
            </a:endParaRPr>
          </a:p>
        </p:txBody>
      </p:sp>
      <p:sp>
        <p:nvSpPr>
          <p:cNvPr id="38921" name="Text Box 9"/>
          <p:cNvSpPr txBox="1">
            <a:spLocks noChangeArrowheads="1"/>
          </p:cNvSpPr>
          <p:nvPr/>
        </p:nvSpPr>
        <p:spPr bwMode="auto">
          <a:xfrm>
            <a:off x="5562600" y="5105400"/>
            <a:ext cx="327660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i="1">
                <a:hlinkClick r:id="rId5"/>
              </a:rPr>
              <a:t>http://www.bio21.bas.bg/ibf/PhysChem_dept.html</a:t>
            </a:r>
            <a:r>
              <a:rPr lang="en-US" sz="1200" i="1"/>
              <a:t> </a:t>
            </a:r>
          </a:p>
        </p:txBody>
      </p:sp>
    </p:spTree>
    <p:extLst>
      <p:ext uri="{BB962C8B-B14F-4D97-AF65-F5344CB8AC3E}">
        <p14:creationId xmlns:p14="http://schemas.microsoft.com/office/powerpoint/2010/main" val="4721809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b="1" i="1">
                <a:latin typeface="Verdana" charset="0"/>
              </a:rPr>
              <a:t>Self Assembly</a:t>
            </a:r>
          </a:p>
        </p:txBody>
      </p:sp>
      <p:sp>
        <p:nvSpPr>
          <p:cNvPr id="77827" name="Rectangle 3"/>
          <p:cNvSpPr>
            <a:spLocks noGrp="1" noChangeArrowheads="1"/>
          </p:cNvSpPr>
          <p:nvPr>
            <p:ph type="body" idx="1"/>
          </p:nvPr>
        </p:nvSpPr>
        <p:spPr/>
        <p:txBody>
          <a:bodyPr/>
          <a:lstStyle/>
          <a:p>
            <a:r>
              <a:rPr lang="en-US" sz="2800" b="1">
                <a:latin typeface="Arial" charset="0"/>
              </a:rPr>
              <a:t>Self-assembly</a:t>
            </a:r>
            <a:r>
              <a:rPr lang="en-US" sz="2800">
                <a:latin typeface="Arial" charset="0"/>
              </a:rPr>
              <a:t> is the fundamental principle which generates structural organization on all scales from molecules to galaxies. It is defined as reversible processes in which pre-existing parts or disordered components of a preexisting system form structures of patterns. Self-assembly can be classified as either static or dynamic.</a:t>
            </a:r>
          </a:p>
          <a:p>
            <a:r>
              <a:rPr lang="en-US" sz="2800">
                <a:latin typeface="Arial" charset="0"/>
                <a:hlinkClick r:id="rId2"/>
              </a:rPr>
              <a:t>http://en.wikipedia.org/wiki/Self-assembly</a:t>
            </a:r>
            <a:r>
              <a:rPr lang="en-US" sz="2800">
                <a:latin typeface="Arial" charset="0"/>
              </a:rPr>
              <a:t> </a:t>
            </a:r>
          </a:p>
        </p:txBody>
      </p:sp>
    </p:spTree>
    <p:extLst>
      <p:ext uri="{BB962C8B-B14F-4D97-AF65-F5344CB8AC3E}">
        <p14:creationId xmlns:p14="http://schemas.microsoft.com/office/powerpoint/2010/main" val="1639929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304800" y="609600"/>
            <a:ext cx="8458200" cy="1143000"/>
          </a:xfrm>
        </p:spPr>
        <p:txBody>
          <a:bodyPr/>
          <a:lstStyle/>
          <a:p>
            <a:r>
              <a:rPr lang="en-US" b="1" i="1">
                <a:latin typeface="Verdana" charset="0"/>
              </a:rPr>
              <a:t>Molecular Self-Assembly</a:t>
            </a:r>
          </a:p>
        </p:txBody>
      </p:sp>
      <p:sp>
        <p:nvSpPr>
          <p:cNvPr id="78851" name="Rectangle 3"/>
          <p:cNvSpPr>
            <a:spLocks noGrp="1" noChangeArrowheads="1"/>
          </p:cNvSpPr>
          <p:nvPr>
            <p:ph type="body" idx="1"/>
          </p:nvPr>
        </p:nvSpPr>
        <p:spPr/>
        <p:txBody>
          <a:bodyPr/>
          <a:lstStyle/>
          <a:p>
            <a:pPr>
              <a:lnSpc>
                <a:spcPct val="90000"/>
              </a:lnSpc>
            </a:pPr>
            <a:r>
              <a:rPr lang="en-US" sz="2000">
                <a:latin typeface="Arial" charset="0"/>
              </a:rPr>
              <a:t>Molecular self-assembly is the assembly of </a:t>
            </a:r>
            <a:r>
              <a:rPr lang="en-US" sz="2000">
                <a:latin typeface="Arial" charset="0"/>
                <a:hlinkClick r:id="rId2" tooltip="Molecule"/>
              </a:rPr>
              <a:t>molecules</a:t>
            </a:r>
            <a:r>
              <a:rPr lang="en-US" sz="2000">
                <a:latin typeface="Arial" charset="0"/>
              </a:rPr>
              <a:t> without guidance or management from an outside source. There are two types of self-assembly, </a:t>
            </a:r>
            <a:r>
              <a:rPr lang="en-US" sz="2000" b="1">
                <a:latin typeface="Arial" charset="0"/>
              </a:rPr>
              <a:t>intra</a:t>
            </a:r>
            <a:r>
              <a:rPr lang="en-US" sz="2000">
                <a:latin typeface="Arial" charset="0"/>
              </a:rPr>
              <a:t>molecular self-assembly and </a:t>
            </a:r>
            <a:r>
              <a:rPr lang="en-US" sz="2000" b="1">
                <a:latin typeface="Arial" charset="0"/>
              </a:rPr>
              <a:t>inter</a:t>
            </a:r>
            <a:r>
              <a:rPr lang="en-US" sz="2000">
                <a:latin typeface="Arial" charset="0"/>
              </a:rPr>
              <a:t>molecular self-assembly, although in some books and articles the term self-assembly refers only to intermolecular self-assembly. Intramolecular self-assembling molecules are often complex </a:t>
            </a:r>
            <a:r>
              <a:rPr lang="en-US" sz="2000">
                <a:latin typeface="Arial" charset="0"/>
                <a:hlinkClick r:id="rId3" tooltip="Polymer"/>
              </a:rPr>
              <a:t>polymers</a:t>
            </a:r>
            <a:r>
              <a:rPr lang="en-US" sz="2000">
                <a:latin typeface="Arial" charset="0"/>
              </a:rPr>
              <a:t> with the ability to assemble from the </a:t>
            </a:r>
            <a:r>
              <a:rPr lang="en-US" sz="2000">
                <a:latin typeface="Arial" charset="0"/>
                <a:hlinkClick r:id="rId4" tooltip="Random coil"/>
              </a:rPr>
              <a:t>random coil</a:t>
            </a:r>
            <a:r>
              <a:rPr lang="en-US" sz="2000">
                <a:latin typeface="Arial" charset="0"/>
              </a:rPr>
              <a:t> conformation into a well-defined stable structure (secondary and tertiary structure). An example of intramolecular self-assembly is </a:t>
            </a:r>
            <a:r>
              <a:rPr lang="en-US" sz="2000">
                <a:latin typeface="Arial" charset="0"/>
                <a:hlinkClick r:id="rId5" tooltip="Protein folding"/>
              </a:rPr>
              <a:t>protein folding</a:t>
            </a:r>
            <a:r>
              <a:rPr lang="en-US" sz="2000">
                <a:latin typeface="Arial" charset="0"/>
              </a:rPr>
              <a:t>. Intermolecular self-assembly is the ability of molecules to form </a:t>
            </a:r>
            <a:r>
              <a:rPr lang="en-US" sz="2000">
                <a:latin typeface="Arial" charset="0"/>
                <a:hlinkClick r:id="rId6" tooltip="Supramolecular assemblies"/>
              </a:rPr>
              <a:t>supramolecular assemblies</a:t>
            </a:r>
            <a:r>
              <a:rPr lang="en-US" sz="2000">
                <a:latin typeface="Arial" charset="0"/>
              </a:rPr>
              <a:t> (quarternary structure). A simple example is the formation of a </a:t>
            </a:r>
            <a:r>
              <a:rPr lang="en-US" sz="2000">
                <a:latin typeface="Arial" charset="0"/>
                <a:hlinkClick r:id="rId7" tooltip="Micelle"/>
              </a:rPr>
              <a:t>micelle</a:t>
            </a:r>
            <a:r>
              <a:rPr lang="en-US" sz="2000">
                <a:latin typeface="Arial" charset="0"/>
              </a:rPr>
              <a:t> by </a:t>
            </a:r>
            <a:r>
              <a:rPr lang="en-US" sz="2000">
                <a:latin typeface="Arial" charset="0"/>
                <a:hlinkClick r:id="rId8" tooltip="Surfactant"/>
              </a:rPr>
              <a:t>surfactant</a:t>
            </a:r>
            <a:r>
              <a:rPr lang="en-US" sz="2000">
                <a:latin typeface="Arial" charset="0"/>
              </a:rPr>
              <a:t> molecules in solution.</a:t>
            </a:r>
          </a:p>
          <a:p>
            <a:pPr>
              <a:lnSpc>
                <a:spcPct val="90000"/>
              </a:lnSpc>
            </a:pPr>
            <a:r>
              <a:rPr lang="en-US" sz="2000">
                <a:latin typeface="Arial" charset="0"/>
                <a:hlinkClick r:id="rId9"/>
              </a:rPr>
              <a:t>http://en.wikipedia.org/wiki/Self-assembly</a:t>
            </a:r>
            <a:r>
              <a:rPr lang="en-US" sz="2000">
                <a:latin typeface="Arial" charset="0"/>
              </a:rPr>
              <a:t> </a:t>
            </a:r>
          </a:p>
        </p:txBody>
      </p:sp>
    </p:spTree>
    <p:extLst>
      <p:ext uri="{BB962C8B-B14F-4D97-AF65-F5344CB8AC3E}">
        <p14:creationId xmlns:p14="http://schemas.microsoft.com/office/powerpoint/2010/main" val="22244384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52400" y="609600"/>
            <a:ext cx="8839200" cy="1143000"/>
          </a:xfrm>
        </p:spPr>
        <p:txBody>
          <a:bodyPr/>
          <a:lstStyle/>
          <a:p>
            <a:r>
              <a:rPr lang="en-US">
                <a:latin typeface="Verdana" charset="0"/>
              </a:rPr>
              <a:t>Self Assembled Monolayers</a:t>
            </a:r>
          </a:p>
        </p:txBody>
      </p:sp>
      <p:sp>
        <p:nvSpPr>
          <p:cNvPr id="59395" name="Rectangle 3"/>
          <p:cNvSpPr>
            <a:spLocks noGrp="1" noChangeArrowheads="1"/>
          </p:cNvSpPr>
          <p:nvPr>
            <p:ph type="body" idx="1"/>
          </p:nvPr>
        </p:nvSpPr>
        <p:spPr>
          <a:xfrm>
            <a:off x="457200" y="1981200"/>
            <a:ext cx="8153400" cy="4114800"/>
          </a:xfrm>
        </p:spPr>
        <p:txBody>
          <a:bodyPr/>
          <a:lstStyle/>
          <a:p>
            <a:r>
              <a:rPr lang="en-US" b="1" i="1">
                <a:latin typeface="Arial" charset="0"/>
              </a:rPr>
              <a:t>SAMs – Self Assembled Monolayers</a:t>
            </a:r>
          </a:p>
          <a:p>
            <a:r>
              <a:rPr lang="en-US">
                <a:latin typeface="Arial" charset="0"/>
              </a:rPr>
              <a:t>Alkane Thiol complexes on gold</a:t>
            </a:r>
          </a:p>
          <a:p>
            <a:pPr lvl="1"/>
            <a:r>
              <a:rPr lang="en-US">
                <a:latin typeface="Arial" charset="0"/>
              </a:rPr>
              <a:t>C10 or longer, functionalized end groups</a:t>
            </a:r>
          </a:p>
          <a:p>
            <a:r>
              <a:rPr lang="en-US">
                <a:latin typeface="Arial" charset="0"/>
              </a:rPr>
              <a:t>Can build </a:t>
            </a:r>
            <a:r>
              <a:rPr lang="en-US" b="1" i="1">
                <a:latin typeface="Arial" charset="0"/>
              </a:rPr>
              <a:t>multilayer</a:t>
            </a:r>
            <a:r>
              <a:rPr lang="en-US">
                <a:latin typeface="Arial" charset="0"/>
              </a:rPr>
              <a:t> / complex structures</a:t>
            </a:r>
          </a:p>
          <a:p>
            <a:r>
              <a:rPr lang="en-US">
                <a:latin typeface="Arial" charset="0"/>
              </a:rPr>
              <a:t>Used for creating biosensors</a:t>
            </a:r>
          </a:p>
          <a:p>
            <a:pPr lvl="1"/>
            <a:r>
              <a:rPr lang="en-US">
                <a:latin typeface="Arial" charset="0"/>
              </a:rPr>
              <a:t>Link bioactive molecules into a scaffold</a:t>
            </a:r>
          </a:p>
          <a:p>
            <a:r>
              <a:rPr lang="en-US">
                <a:latin typeface="Arial" charset="0"/>
              </a:rPr>
              <a:t>The first cells on earth formed from </a:t>
            </a:r>
            <a:r>
              <a:rPr lang="en-US" b="1" i="1">
                <a:latin typeface="Arial" charset="0"/>
              </a:rPr>
              <a:t>SAMs</a:t>
            </a:r>
          </a:p>
        </p:txBody>
      </p:sp>
    </p:spTree>
    <p:extLst>
      <p:ext uri="{BB962C8B-B14F-4D97-AF65-F5344CB8AC3E}">
        <p14:creationId xmlns:p14="http://schemas.microsoft.com/office/powerpoint/2010/main" val="500943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492" name="Picture 4" descr="self-assemb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11388"/>
            <a:ext cx="3962400" cy="2970212"/>
          </a:xfrm>
          <a:prstGeom prst="rect">
            <a:avLst/>
          </a:prstGeom>
          <a:noFill/>
          <a:extLst>
            <a:ext uri="{909E8E84-426E-40dd-AFC4-6F175D3DCCD1}">
              <a14:hiddenFill xmlns="" xmlns:a14="http://schemas.microsoft.com/office/drawing/2010/main">
                <a:solidFill>
                  <a:srgbClr val="FFFFFF"/>
                </a:solidFill>
              </a14:hiddenFill>
            </a:ext>
          </a:extLst>
        </p:spPr>
      </p:pic>
      <p:sp>
        <p:nvSpPr>
          <p:cNvPr id="63493" name="Text Box 5"/>
          <p:cNvSpPr txBox="1">
            <a:spLocks noChangeArrowheads="1"/>
          </p:cNvSpPr>
          <p:nvPr/>
        </p:nvSpPr>
        <p:spPr bwMode="auto">
          <a:xfrm>
            <a:off x="152400" y="5803900"/>
            <a:ext cx="8839200"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CA" sz="1600" b="1">
                <a:solidFill>
                  <a:srgbClr val="000000"/>
                </a:solidFill>
                <a:latin typeface="Arial" charset="0"/>
                <a:cs typeface="Times New Roman" charset="0"/>
              </a:rPr>
              <a:t>The self-assembly process. An </a:t>
            </a:r>
            <a:r>
              <a:rPr lang="en-CA" sz="1600" b="1" i="1">
                <a:solidFill>
                  <a:srgbClr val="000000"/>
                </a:solidFill>
                <a:latin typeface="Arial" charset="0"/>
                <a:cs typeface="Times New Roman" charset="0"/>
              </a:rPr>
              <a:t>n</a:t>
            </a:r>
            <a:r>
              <a:rPr lang="en-CA" sz="1600" b="1">
                <a:solidFill>
                  <a:srgbClr val="000000"/>
                </a:solidFill>
                <a:latin typeface="Arial" charset="0"/>
                <a:cs typeface="Times New Roman" charset="0"/>
              </a:rPr>
              <a:t>-alkane thiol is added to an ethanol solution (0.001 M). A gold (111) surface is immersed in the solution and the self-assembled structure rapidly evolves. A properly assembled monolayer on gold (111) typically exhibits a lattice. </a:t>
            </a:r>
            <a:endParaRPr lang="en-US" sz="1600" b="1">
              <a:latin typeface="Arial" charset="0"/>
            </a:endParaRPr>
          </a:p>
        </p:txBody>
      </p:sp>
      <p:sp>
        <p:nvSpPr>
          <p:cNvPr id="63494" name="Rectangle 6"/>
          <p:cNvSpPr>
            <a:spLocks noGrp="1" noChangeArrowheads="1"/>
          </p:cNvSpPr>
          <p:nvPr>
            <p:ph type="title"/>
          </p:nvPr>
        </p:nvSpPr>
        <p:spPr/>
        <p:txBody>
          <a:bodyPr/>
          <a:lstStyle/>
          <a:p>
            <a:r>
              <a:rPr lang="en-CA">
                <a:solidFill>
                  <a:srgbClr val="000000"/>
                </a:solidFill>
                <a:latin typeface="Verdana" charset="0"/>
                <a:cs typeface="Times New Roman" charset="0"/>
              </a:rPr>
              <a:t>The Self-Assembly Process</a:t>
            </a:r>
            <a:endParaRPr lang="en-US">
              <a:solidFill>
                <a:srgbClr val="000000"/>
              </a:solidFill>
              <a:latin typeface="Verdana" charset="0"/>
              <a:cs typeface="Times New Roman" charset="0"/>
            </a:endParaRPr>
          </a:p>
        </p:txBody>
      </p:sp>
      <p:pic>
        <p:nvPicPr>
          <p:cNvPr id="63495" name="Picture 7" descr="Image"/>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410200" y="2338388"/>
            <a:ext cx="3200400" cy="1409700"/>
          </a:xfrm>
          <a:prstGeom prst="rect">
            <a:avLst/>
          </a:prstGeom>
          <a:noFill/>
          <a:extLst>
            <a:ext uri="{909E8E84-426E-40dd-AFC4-6F175D3DCCD1}">
              <a14:hiddenFill xmlns="" xmlns:a14="http://schemas.microsoft.com/office/drawing/2010/main">
                <a:solidFill>
                  <a:srgbClr val="FFFFFF"/>
                </a:solidFill>
              </a14:hiddenFill>
            </a:ext>
          </a:extLst>
        </p:spPr>
      </p:pic>
      <p:sp>
        <p:nvSpPr>
          <p:cNvPr id="63497" name="Text Box 9"/>
          <p:cNvSpPr txBox="1">
            <a:spLocks noChangeArrowheads="1"/>
          </p:cNvSpPr>
          <p:nvPr/>
        </p:nvSpPr>
        <p:spPr bwMode="auto">
          <a:xfrm>
            <a:off x="5410200" y="3900488"/>
            <a:ext cx="2971800" cy="1281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CA" sz="1800" b="1">
                <a:latin typeface="Arial" charset="0"/>
                <a:cs typeface="Times New Roman" charset="0"/>
              </a:rPr>
              <a:t>A schematic of SAM (</a:t>
            </a:r>
            <a:r>
              <a:rPr lang="en-CA" sz="1800" b="1" i="1">
                <a:latin typeface="Arial" charset="0"/>
                <a:cs typeface="Times New Roman" charset="0"/>
              </a:rPr>
              <a:t>n</a:t>
            </a:r>
            <a:r>
              <a:rPr lang="en-CA" sz="1800" b="1">
                <a:latin typeface="Arial" charset="0"/>
                <a:cs typeface="Times New Roman" charset="0"/>
              </a:rPr>
              <a:t>-alkanethiol CH</a:t>
            </a:r>
            <a:r>
              <a:rPr lang="en-CA" sz="1800" b="1" baseline="-30000">
                <a:latin typeface="Arial" charset="0"/>
                <a:cs typeface="Times New Roman" charset="0"/>
              </a:rPr>
              <a:t>3</a:t>
            </a:r>
            <a:r>
              <a:rPr lang="en-CA" sz="1800" b="1">
                <a:latin typeface="Arial" charset="0"/>
                <a:cs typeface="Times New Roman" charset="0"/>
              </a:rPr>
              <a:t>(CH</a:t>
            </a:r>
            <a:r>
              <a:rPr lang="en-CA" sz="1800" b="1" baseline="-30000">
                <a:latin typeface="Arial" charset="0"/>
                <a:cs typeface="Times New Roman" charset="0"/>
              </a:rPr>
              <a:t>2</a:t>
            </a:r>
            <a:r>
              <a:rPr lang="en-CA" sz="1800" b="1">
                <a:latin typeface="Arial" charset="0"/>
                <a:cs typeface="Times New Roman" charset="0"/>
              </a:rPr>
              <a:t>)</a:t>
            </a:r>
            <a:r>
              <a:rPr lang="en-CA" sz="1800" b="1" i="1" baseline="-30000">
                <a:latin typeface="Arial" charset="0"/>
                <a:cs typeface="Times New Roman" charset="0"/>
              </a:rPr>
              <a:t>n</a:t>
            </a:r>
            <a:r>
              <a:rPr lang="en-CA" sz="1800" b="1">
                <a:latin typeface="Arial" charset="0"/>
                <a:cs typeface="Times New Roman" charset="0"/>
              </a:rPr>
              <a:t>SH molecules) formation on a Au(111) sample.</a:t>
            </a:r>
            <a:r>
              <a:rPr lang="en-US"/>
              <a:t> </a:t>
            </a:r>
          </a:p>
        </p:txBody>
      </p:sp>
    </p:spTree>
    <p:extLst>
      <p:ext uri="{BB962C8B-B14F-4D97-AF65-F5344CB8AC3E}">
        <p14:creationId xmlns:p14="http://schemas.microsoft.com/office/powerpoint/2010/main" val="23449664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atin typeface="Verdana" charset="0"/>
              </a:rPr>
              <a:t>SAM Technology </a:t>
            </a:r>
            <a:r>
              <a:rPr lang="en-US" b="1" i="1">
                <a:latin typeface="Verdana" charset="0"/>
              </a:rPr>
              <a:t>Platform</a:t>
            </a:r>
          </a:p>
        </p:txBody>
      </p:sp>
      <p:sp>
        <p:nvSpPr>
          <p:cNvPr id="61447" name="Rectangle 7"/>
          <p:cNvSpPr>
            <a:spLocks noGrp="1" noChangeArrowheads="1"/>
          </p:cNvSpPr>
          <p:nvPr>
            <p:ph type="body" sz="half" idx="1"/>
          </p:nvPr>
        </p:nvSpPr>
        <p:spPr/>
        <p:txBody>
          <a:bodyPr/>
          <a:lstStyle/>
          <a:p>
            <a:r>
              <a:rPr lang="en-US" sz="2000">
                <a:latin typeface="Arial" charset="0"/>
                <a:cs typeface="Arial" charset="0"/>
              </a:rPr>
              <a:t>SAM reagents are used for electrochemical, optical and other detection systems. Self-Assembled Monolayers (SAMs) are unidirectional layers formed on a solid surface by spontaneous organization of molecules.</a:t>
            </a:r>
            <a:endParaRPr lang="en-US" sz="2000">
              <a:latin typeface="Arial" charset="0"/>
            </a:endParaRPr>
          </a:p>
          <a:p>
            <a:r>
              <a:rPr lang="en-US" sz="2000">
                <a:latin typeface="Arial" charset="0"/>
              </a:rPr>
              <a:t>Using functionally derivatized C10 monolayer, surfaces can be prepared with active chemistry for binding analytes.</a:t>
            </a:r>
          </a:p>
        </p:txBody>
      </p:sp>
      <p:pic>
        <p:nvPicPr>
          <p:cNvPr id="61445" name="Picture 5" descr="SAM - Self-Assembled Monolaye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239963"/>
            <a:ext cx="3932238" cy="3475037"/>
          </a:xfrm>
          <a:prstGeom prst="rect">
            <a:avLst/>
          </a:prstGeom>
          <a:noFill/>
          <a:extLst>
            <a:ext uri="{909E8E84-426E-40dd-AFC4-6F175D3DCCD1}">
              <a14:hiddenFill xmlns="" xmlns:a14="http://schemas.microsoft.com/office/drawing/2010/main">
                <a:solidFill>
                  <a:srgbClr val="FFFFFF"/>
                </a:solidFill>
              </a14:hiddenFill>
            </a:ext>
          </a:extLst>
        </p:spPr>
      </p:pic>
      <p:sp>
        <p:nvSpPr>
          <p:cNvPr id="61449" name="Text Box 9"/>
          <p:cNvSpPr txBox="1">
            <a:spLocks noChangeArrowheads="1"/>
          </p:cNvSpPr>
          <p:nvPr/>
        </p:nvSpPr>
        <p:spPr bwMode="auto">
          <a:xfrm>
            <a:off x="1828800" y="6135688"/>
            <a:ext cx="5899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i="1">
                <a:latin typeface="Arial" charset="0"/>
                <a:hlinkClick r:id="rId3"/>
              </a:rPr>
              <a:t>http://www.dojindo.com/sam/SAM.html</a:t>
            </a:r>
            <a:r>
              <a:rPr lang="en-US" i="1">
                <a:latin typeface="Arial" charset="0"/>
              </a:rPr>
              <a:t> </a:t>
            </a:r>
          </a:p>
        </p:txBody>
      </p:sp>
    </p:spTree>
    <p:extLst>
      <p:ext uri="{BB962C8B-B14F-4D97-AF65-F5344CB8AC3E}">
        <p14:creationId xmlns:p14="http://schemas.microsoft.com/office/powerpoint/2010/main" val="16037598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atin typeface="Verdana" charset="0"/>
              </a:rPr>
              <a:t>Surface </a:t>
            </a:r>
            <a:r>
              <a:rPr lang="en-US" b="1" i="1">
                <a:latin typeface="Verdana" charset="0"/>
              </a:rPr>
              <a:t>Contamination</a:t>
            </a:r>
          </a:p>
        </p:txBody>
      </p:sp>
      <p:sp>
        <p:nvSpPr>
          <p:cNvPr id="14340" name="Rectangle 4"/>
          <p:cNvSpPr>
            <a:spLocks noGrp="1" noChangeArrowheads="1"/>
          </p:cNvSpPr>
          <p:nvPr>
            <p:ph type="body" idx="1"/>
          </p:nvPr>
        </p:nvSpPr>
        <p:spPr/>
        <p:txBody>
          <a:bodyPr/>
          <a:lstStyle/>
          <a:p>
            <a:r>
              <a:rPr lang="en-US" b="1" i="1">
                <a:latin typeface="Arial" charset="0"/>
              </a:rPr>
              <a:t>All surfaces become contaminated!</a:t>
            </a:r>
          </a:p>
          <a:p>
            <a:r>
              <a:rPr lang="en-US">
                <a:latin typeface="Arial" charset="0"/>
              </a:rPr>
              <a:t>It is a form of </a:t>
            </a:r>
            <a:r>
              <a:rPr lang="ja-JP" altLang="en-US" b="1" i="1">
                <a:latin typeface="Arial"/>
              </a:rPr>
              <a:t>‘</a:t>
            </a:r>
            <a:r>
              <a:rPr lang="en-US" b="1" i="1">
                <a:latin typeface="Arial" charset="0"/>
              </a:rPr>
              <a:t>passivation</a:t>
            </a:r>
            <a:r>
              <a:rPr lang="ja-JP" altLang="en-US" b="1" i="1">
                <a:latin typeface="Arial"/>
              </a:rPr>
              <a:t>’</a:t>
            </a:r>
            <a:endParaRPr lang="en-US" b="1" i="1">
              <a:latin typeface="Arial" charset="0"/>
            </a:endParaRPr>
          </a:p>
          <a:p>
            <a:pPr lvl="1"/>
            <a:r>
              <a:rPr lang="en-US">
                <a:latin typeface="Arial" charset="0"/>
              </a:rPr>
              <a:t>Oxidation of metals</a:t>
            </a:r>
          </a:p>
          <a:p>
            <a:pPr lvl="1"/>
            <a:r>
              <a:rPr lang="en-US">
                <a:latin typeface="Arial" charset="0"/>
              </a:rPr>
              <a:t>Adventitious hydrocarbons</a:t>
            </a:r>
          </a:p>
          <a:p>
            <a:pPr lvl="1"/>
            <a:r>
              <a:rPr lang="en-US">
                <a:latin typeface="Arial" charset="0"/>
              </a:rPr>
              <a:t>Chemisorption of ions</a:t>
            </a:r>
          </a:p>
          <a:p>
            <a:r>
              <a:rPr lang="en-US">
                <a:latin typeface="Arial" charset="0"/>
              </a:rPr>
              <a:t>It can happen very </a:t>
            </a:r>
            <a:r>
              <a:rPr lang="en-US" b="1" i="1">
                <a:latin typeface="Arial" charset="0"/>
              </a:rPr>
              <a:t>rapidly</a:t>
            </a:r>
          </a:p>
          <a:p>
            <a:r>
              <a:rPr lang="en-US">
                <a:latin typeface="Arial" charset="0"/>
              </a:rPr>
              <a:t>And be </a:t>
            </a:r>
            <a:r>
              <a:rPr lang="en-US" b="1" i="1">
                <a:latin typeface="Arial" charset="0"/>
              </a:rPr>
              <a:t>very difficult to remove</a:t>
            </a:r>
          </a:p>
        </p:txBody>
      </p:sp>
    </p:spTree>
    <p:extLst>
      <p:ext uri="{BB962C8B-B14F-4D97-AF65-F5344CB8AC3E}">
        <p14:creationId xmlns:p14="http://schemas.microsoft.com/office/powerpoint/2010/main" val="2750152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atin typeface="Verdana" charset="0"/>
              </a:rPr>
              <a:t>Surface </a:t>
            </a:r>
            <a:r>
              <a:rPr lang="en-US" b="1" i="1">
                <a:latin typeface="Verdana" charset="0"/>
              </a:rPr>
              <a:t>Treatments</a:t>
            </a:r>
          </a:p>
        </p:txBody>
      </p:sp>
      <p:sp>
        <p:nvSpPr>
          <p:cNvPr id="44035" name="Rectangle 3"/>
          <p:cNvSpPr>
            <a:spLocks noGrp="1" noChangeArrowheads="1"/>
          </p:cNvSpPr>
          <p:nvPr>
            <p:ph type="body" idx="1"/>
          </p:nvPr>
        </p:nvSpPr>
        <p:spPr>
          <a:xfrm>
            <a:off x="381000" y="1981200"/>
            <a:ext cx="8458200" cy="4114800"/>
          </a:xfrm>
        </p:spPr>
        <p:txBody>
          <a:bodyPr/>
          <a:lstStyle/>
          <a:p>
            <a:r>
              <a:rPr lang="en-US">
                <a:latin typeface="Arial" charset="0"/>
              </a:rPr>
              <a:t>Control friction, lubrication, and wear </a:t>
            </a:r>
          </a:p>
          <a:p>
            <a:r>
              <a:rPr lang="en-US">
                <a:latin typeface="Arial" charset="0"/>
              </a:rPr>
              <a:t>Improve corrosion resistance (passivation)</a:t>
            </a:r>
          </a:p>
          <a:p>
            <a:r>
              <a:rPr lang="en-US">
                <a:latin typeface="Arial" charset="0"/>
              </a:rPr>
              <a:t>Change physical property, e.g., conductivity, resistivity, and reflection </a:t>
            </a:r>
          </a:p>
          <a:p>
            <a:r>
              <a:rPr lang="en-US">
                <a:latin typeface="Arial" charset="0"/>
              </a:rPr>
              <a:t>Alter dimension (flatten, smooth, etc.) </a:t>
            </a:r>
          </a:p>
          <a:p>
            <a:r>
              <a:rPr lang="en-US">
                <a:latin typeface="Arial" charset="0"/>
              </a:rPr>
              <a:t>Vary appearance, e.g., color and roughness </a:t>
            </a:r>
          </a:p>
          <a:p>
            <a:r>
              <a:rPr lang="en-US">
                <a:latin typeface="Arial" charset="0"/>
              </a:rPr>
              <a:t>Reduce cost (replace bulk material)</a:t>
            </a:r>
          </a:p>
        </p:txBody>
      </p:sp>
    </p:spTree>
    <p:extLst>
      <p:ext uri="{BB962C8B-B14F-4D97-AF65-F5344CB8AC3E}">
        <p14:creationId xmlns:p14="http://schemas.microsoft.com/office/powerpoint/2010/main" val="533296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228600"/>
            <a:ext cx="7772400" cy="1143000"/>
          </a:xfrm>
        </p:spPr>
        <p:txBody>
          <a:bodyPr/>
          <a:lstStyle/>
          <a:p>
            <a:r>
              <a:rPr lang="en-US">
                <a:latin typeface="Verdana" charset="0"/>
              </a:rPr>
              <a:t>Surface Treatment of NiTi</a:t>
            </a:r>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81125"/>
            <a:ext cx="6762750" cy="4791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6628" name="Text Box 4"/>
          <p:cNvSpPr txBox="1">
            <a:spLocks noChangeArrowheads="1"/>
          </p:cNvSpPr>
          <p:nvPr/>
        </p:nvSpPr>
        <p:spPr bwMode="auto">
          <a:xfrm>
            <a:off x="533400" y="6338888"/>
            <a:ext cx="82454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b="1" i="1">
                <a:latin typeface="Arial" charset="0"/>
              </a:rPr>
              <a:t>Biomedical Devices and Biomedical Implants – SJSU Guna Selvaduray</a:t>
            </a:r>
          </a:p>
        </p:txBody>
      </p:sp>
    </p:spTree>
    <p:extLst>
      <p:ext uri="{BB962C8B-B14F-4D97-AF65-F5344CB8AC3E}">
        <p14:creationId xmlns:p14="http://schemas.microsoft.com/office/powerpoint/2010/main" val="7210818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7" name="Rectangle 5"/>
          <p:cNvSpPr>
            <a:spLocks noGrp="1" noChangeArrowheads="1"/>
          </p:cNvSpPr>
          <p:nvPr>
            <p:ph type="body" sz="half" idx="1"/>
          </p:nvPr>
        </p:nvSpPr>
        <p:spPr>
          <a:xfrm>
            <a:off x="609600" y="1600200"/>
            <a:ext cx="3810000" cy="4114800"/>
          </a:xfrm>
        </p:spPr>
        <p:txBody>
          <a:bodyPr/>
          <a:lstStyle/>
          <a:p>
            <a:r>
              <a:rPr lang="en-US" sz="2400">
                <a:latin typeface="Arial" charset="0"/>
              </a:rPr>
              <a:t>XPS spectra of the Ni(2p) and Ti(2p) signals from Nitinol undergoing surface treatments show removal of surface Ni from electropolish, and oxidation of Ni from chemical and plasma etch. Mechanical etch enhances surface Ni.</a:t>
            </a:r>
          </a:p>
        </p:txBody>
      </p:sp>
      <p:pic>
        <p:nvPicPr>
          <p:cNvPr id="901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598613"/>
            <a:ext cx="4267200" cy="41925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0116" name="Text Box 4"/>
          <p:cNvSpPr txBox="1">
            <a:spLocks noChangeArrowheads="1"/>
          </p:cNvSpPr>
          <p:nvPr/>
        </p:nvSpPr>
        <p:spPr bwMode="auto">
          <a:xfrm>
            <a:off x="533400" y="6338888"/>
            <a:ext cx="82454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b="1" i="1">
                <a:latin typeface="Arial" charset="0"/>
              </a:rPr>
              <a:t>Biomedical Devices and Biomedical Implants – SJSU Guna Selvaduray</a:t>
            </a:r>
          </a:p>
        </p:txBody>
      </p:sp>
      <p:sp>
        <p:nvSpPr>
          <p:cNvPr id="90120" name="Rectangle 8"/>
          <p:cNvSpPr>
            <a:spLocks noGrp="1" noChangeArrowheads="1"/>
          </p:cNvSpPr>
          <p:nvPr>
            <p:ph type="title"/>
          </p:nvPr>
        </p:nvSpPr>
        <p:spPr>
          <a:xfrm>
            <a:off x="685800" y="228600"/>
            <a:ext cx="7772400" cy="1143000"/>
          </a:xfrm>
          <a:noFill/>
          <a:ln/>
        </p:spPr>
        <p:txBody>
          <a:bodyPr/>
          <a:lstStyle/>
          <a:p>
            <a:r>
              <a:rPr lang="en-US">
                <a:latin typeface="Verdana" charset="0"/>
              </a:rPr>
              <a:t>Surface Treatment of NiTi</a:t>
            </a:r>
          </a:p>
        </p:txBody>
      </p:sp>
    </p:spTree>
    <p:extLst>
      <p:ext uri="{BB962C8B-B14F-4D97-AF65-F5344CB8AC3E}">
        <p14:creationId xmlns:p14="http://schemas.microsoft.com/office/powerpoint/2010/main" val="96675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7394F1C9-C8A9-724B-838B-E2E0E14C3162}"/>
              </a:ext>
            </a:extLst>
          </p:cNvPr>
          <p:cNvSpPr>
            <a:spLocks noGrp="1" noChangeArrowheads="1"/>
          </p:cNvSpPr>
          <p:nvPr>
            <p:ph type="title"/>
          </p:nvPr>
        </p:nvSpPr>
        <p:spPr>
          <a:xfrm>
            <a:off x="685800" y="30757"/>
            <a:ext cx="7772400" cy="765175"/>
          </a:xfrm>
        </p:spPr>
        <p:txBody>
          <a:bodyPr/>
          <a:lstStyle/>
          <a:p>
            <a:r>
              <a:rPr lang="en-GB" altLang="en-US" sz="3600" dirty="0">
                <a:solidFill>
                  <a:srgbClr val="F100FE"/>
                </a:solidFill>
                <a:latin typeface="Arial Black" panose="020B0604020202020204" pitchFamily="34" charset="0"/>
                <a:ea typeface="ＭＳ Ｐゴシック" panose="020B0600070205080204" pitchFamily="34" charset="-128"/>
              </a:rPr>
              <a:t>Typical Length Scales</a:t>
            </a:r>
            <a:endParaRPr lang="en-GB" altLang="en-US" dirty="0">
              <a:solidFill>
                <a:srgbClr val="F100FE"/>
              </a:solidFill>
              <a:ea typeface="ＭＳ Ｐゴシック" panose="020B0600070205080204" pitchFamily="34" charset="-128"/>
            </a:endParaRPr>
          </a:p>
        </p:txBody>
      </p:sp>
      <p:sp>
        <p:nvSpPr>
          <p:cNvPr id="13315" name="Rectangle 3">
            <a:extLst>
              <a:ext uri="{FF2B5EF4-FFF2-40B4-BE49-F238E27FC236}">
                <a16:creationId xmlns:a16="http://schemas.microsoft.com/office/drawing/2014/main" id="{D885DE99-2B19-164C-9D1D-38B0166AE629}"/>
              </a:ext>
            </a:extLst>
          </p:cNvPr>
          <p:cNvSpPr>
            <a:spLocks noGrp="1" noChangeArrowheads="1"/>
          </p:cNvSpPr>
          <p:nvPr>
            <p:ph type="body" idx="1"/>
          </p:nvPr>
        </p:nvSpPr>
        <p:spPr>
          <a:xfrm>
            <a:off x="141911" y="891182"/>
            <a:ext cx="7559675" cy="5715000"/>
          </a:xfrm>
        </p:spPr>
        <p:txBody>
          <a:bodyPr>
            <a:normAutofit lnSpcReduction="10000"/>
          </a:bodyPr>
          <a:lstStyle/>
          <a:p>
            <a:r>
              <a:rPr lang="en-GB" altLang="en-US" sz="2400" dirty="0">
                <a:latin typeface="Arial" panose="020B0604020202020204" pitchFamily="34" charset="0"/>
                <a:ea typeface="ＭＳ Ｐゴシック" panose="020B0600070205080204" pitchFamily="34" charset="-128"/>
              </a:rPr>
              <a:t>Atomic spacing: ~ 0.1 nm = 1A</a:t>
            </a:r>
            <a:r>
              <a:rPr lang="en-GB" altLang="en-US" sz="2400" baseline="30000" dirty="0">
                <a:latin typeface="Arial" panose="020B0604020202020204" pitchFamily="34" charset="0"/>
                <a:ea typeface="ＭＳ Ｐゴシック" panose="020B0600070205080204" pitchFamily="34" charset="-128"/>
              </a:rPr>
              <a:t>0</a:t>
            </a:r>
          </a:p>
          <a:p>
            <a:endParaRPr lang="en-GB" altLang="en-US" sz="2400" dirty="0">
              <a:latin typeface="Arial" panose="020B0604020202020204" pitchFamily="34" charset="0"/>
              <a:ea typeface="ＭＳ Ｐゴシック" panose="020B0600070205080204" pitchFamily="34" charset="-128"/>
            </a:endParaRPr>
          </a:p>
          <a:p>
            <a:r>
              <a:rPr lang="en-GB" altLang="en-US" sz="2400" dirty="0">
                <a:solidFill>
                  <a:schemeClr val="accent2"/>
                </a:solidFill>
                <a:latin typeface="Arial" panose="020B0604020202020204" pitchFamily="34" charset="0"/>
                <a:ea typeface="ＭＳ Ｐゴシック" panose="020B0600070205080204" pitchFamily="34" charset="-128"/>
              </a:rPr>
              <a:t>“Pitch” of a DNA molecule: 3.4 nm</a:t>
            </a:r>
            <a:r>
              <a:rPr lang="en-GB" altLang="en-US" sz="2400" dirty="0">
                <a:latin typeface="Arial" panose="020B0604020202020204" pitchFamily="34" charset="0"/>
                <a:ea typeface="ＭＳ Ｐゴシック" panose="020B0600070205080204" pitchFamily="34" charset="-128"/>
              </a:rPr>
              <a:t>                          </a:t>
            </a:r>
          </a:p>
          <a:p>
            <a:endParaRPr lang="en-GB" altLang="en-US" sz="2400" dirty="0">
              <a:latin typeface="Arial" panose="020B0604020202020204" pitchFamily="34" charset="0"/>
              <a:ea typeface="ＭＳ Ｐゴシック" panose="020B0600070205080204" pitchFamily="34" charset="-128"/>
            </a:endParaRPr>
          </a:p>
          <a:p>
            <a:r>
              <a:rPr lang="en-GB" altLang="en-US" sz="2400" dirty="0">
                <a:latin typeface="Arial" panose="020B0604020202020204" pitchFamily="34" charset="0"/>
                <a:ea typeface="ＭＳ Ｐゴシック" panose="020B0600070205080204" pitchFamily="34" charset="-128"/>
              </a:rPr>
              <a:t>Diameter of a surfactant </a:t>
            </a:r>
            <a:r>
              <a:rPr lang="en-GB" altLang="en-US" sz="2400" u="sng" dirty="0">
                <a:latin typeface="Arial" panose="020B0604020202020204" pitchFamily="34" charset="0"/>
                <a:ea typeface="ＭＳ Ｐゴシック" panose="020B0600070205080204" pitchFamily="34" charset="-128"/>
              </a:rPr>
              <a:t>micelle</a:t>
            </a:r>
            <a:r>
              <a:rPr lang="en-GB" altLang="en-US" sz="2400" dirty="0">
                <a:latin typeface="Arial" panose="020B0604020202020204" pitchFamily="34" charset="0"/>
                <a:ea typeface="ＭＳ Ｐゴシック" panose="020B0600070205080204" pitchFamily="34" charset="-128"/>
              </a:rPr>
              <a:t>: ~6-7 nm</a:t>
            </a:r>
          </a:p>
          <a:p>
            <a:pPr marL="0" indent="0">
              <a:buNone/>
            </a:pPr>
            <a:endParaRPr lang="en-GB" altLang="en-US" sz="2400" dirty="0">
              <a:latin typeface="Arial" panose="020B0604020202020204" pitchFamily="34" charset="0"/>
              <a:ea typeface="ＭＳ Ｐゴシック" panose="020B0600070205080204" pitchFamily="34" charset="-128"/>
            </a:endParaRPr>
          </a:p>
          <a:p>
            <a:r>
              <a:rPr lang="en-GB" altLang="en-US" sz="2400" dirty="0">
                <a:solidFill>
                  <a:schemeClr val="accent2"/>
                </a:solidFill>
                <a:latin typeface="Arial" panose="020B0604020202020204" pitchFamily="34" charset="0"/>
                <a:ea typeface="ＭＳ Ｐゴシック" panose="020B0600070205080204" pitchFamily="34" charset="-128"/>
              </a:rPr>
              <a:t>Gyration radius of a polymer molecule: ~10 nm</a:t>
            </a:r>
          </a:p>
          <a:p>
            <a:pPr>
              <a:buFontTx/>
              <a:buNone/>
            </a:pPr>
            <a:endParaRPr lang="en-GB" altLang="en-US" sz="2400" dirty="0">
              <a:latin typeface="Arial" panose="020B0604020202020204" pitchFamily="34" charset="0"/>
              <a:ea typeface="ＭＳ Ｐゴシック" panose="020B0600070205080204" pitchFamily="34" charset="-128"/>
            </a:endParaRPr>
          </a:p>
          <a:p>
            <a:r>
              <a:rPr lang="en-GB" altLang="en-US" sz="2400" dirty="0">
                <a:latin typeface="Arial" panose="020B0604020202020204" pitchFamily="34" charset="0"/>
                <a:ea typeface="ＭＳ Ｐゴシック" panose="020B0600070205080204" pitchFamily="34" charset="-128"/>
              </a:rPr>
              <a:t>Diam. of a colloidal particle (</a:t>
            </a:r>
            <a:r>
              <a:rPr lang="en-GB" altLang="en-US" sz="2400" i="1" dirty="0">
                <a:latin typeface="Arial" panose="020B0604020202020204" pitchFamily="34" charset="0"/>
                <a:ea typeface="ＭＳ Ｐゴシック" panose="020B0600070205080204" pitchFamily="34" charset="-128"/>
              </a:rPr>
              <a:t>e.g</a:t>
            </a:r>
            <a:r>
              <a:rPr lang="en-GB" altLang="en-US" sz="2400" dirty="0">
                <a:latin typeface="Arial" panose="020B0604020202020204" pitchFamily="34" charset="0"/>
                <a:ea typeface="ＭＳ Ｐゴシック" panose="020B0600070205080204" pitchFamily="34" charset="-128"/>
              </a:rPr>
              <a:t>. in paint): ~200 nm</a:t>
            </a:r>
          </a:p>
          <a:p>
            <a:endParaRPr lang="en-GB" altLang="en-US" sz="2400" dirty="0">
              <a:solidFill>
                <a:schemeClr val="accent2"/>
              </a:solidFill>
              <a:latin typeface="Arial" panose="020B0604020202020204" pitchFamily="34" charset="0"/>
              <a:ea typeface="ＭＳ Ｐゴシック" panose="020B0600070205080204" pitchFamily="34" charset="-128"/>
            </a:endParaRPr>
          </a:p>
          <a:p>
            <a:r>
              <a:rPr lang="en-GB" altLang="en-US" sz="2400" dirty="0">
                <a:solidFill>
                  <a:schemeClr val="accent2"/>
                </a:solidFill>
                <a:latin typeface="Arial" panose="020B0604020202020204" pitchFamily="34" charset="0"/>
                <a:ea typeface="ＭＳ Ｐゴシック" panose="020B0600070205080204" pitchFamily="34" charset="-128"/>
              </a:rPr>
              <a:t>Bacteria cell:  ~2 </a:t>
            </a:r>
            <a:r>
              <a:rPr lang="en-GB" altLang="en-US" sz="2400" dirty="0">
                <a:solidFill>
                  <a:schemeClr val="accent2"/>
                </a:solidFill>
                <a:latin typeface="Symbol" pitchFamily="2" charset="2"/>
                <a:ea typeface="ＭＳ Ｐゴシック" panose="020B0600070205080204" pitchFamily="34" charset="-128"/>
              </a:rPr>
              <a:t>m</a:t>
            </a:r>
            <a:r>
              <a:rPr lang="en-GB" altLang="en-US" sz="2400" dirty="0">
                <a:solidFill>
                  <a:schemeClr val="accent2"/>
                </a:solidFill>
                <a:latin typeface="Arial" panose="020B0604020202020204" pitchFamily="34" charset="0"/>
                <a:ea typeface="ＭＳ Ｐゴシック" panose="020B0600070205080204" pitchFamily="34" charset="-128"/>
              </a:rPr>
              <a:t>m</a:t>
            </a:r>
          </a:p>
          <a:p>
            <a:endParaRPr lang="en-GB" altLang="en-US" sz="2400" dirty="0">
              <a:solidFill>
                <a:schemeClr val="accent2"/>
              </a:solidFill>
              <a:latin typeface="Arial" panose="020B0604020202020204" pitchFamily="34" charset="0"/>
              <a:ea typeface="ＭＳ Ｐゴシック" panose="020B0600070205080204" pitchFamily="34" charset="-128"/>
            </a:endParaRPr>
          </a:p>
          <a:p>
            <a:r>
              <a:rPr lang="en-GB" altLang="en-US" sz="2400" dirty="0">
                <a:latin typeface="Arial" panose="020B0604020202020204" pitchFamily="34" charset="0"/>
                <a:ea typeface="ＭＳ Ｐゴシック" panose="020B0600070205080204" pitchFamily="34" charset="-128"/>
              </a:rPr>
              <a:t>Diameter of a human hair:  ~80 </a:t>
            </a:r>
            <a:r>
              <a:rPr lang="en-GB" altLang="en-US" sz="2400" dirty="0">
                <a:latin typeface="Symbol" pitchFamily="2" charset="2"/>
                <a:ea typeface="ＭＳ Ｐゴシック" panose="020B0600070205080204" pitchFamily="34" charset="-128"/>
              </a:rPr>
              <a:t>m</a:t>
            </a:r>
            <a:r>
              <a:rPr lang="en-GB" altLang="en-US" sz="2400" dirty="0">
                <a:latin typeface="Arial" panose="020B0604020202020204" pitchFamily="34" charset="0"/>
                <a:ea typeface="ＭＳ Ｐゴシック" panose="020B0600070205080204" pitchFamily="34" charset="-128"/>
              </a:rPr>
              <a:t>m</a:t>
            </a:r>
            <a:endParaRPr lang="en-GB" altLang="en-US" sz="2400" dirty="0">
              <a:ea typeface="ＭＳ Ｐゴシック" panose="020B0600070205080204" pitchFamily="34" charset="-128"/>
            </a:endParaRPr>
          </a:p>
        </p:txBody>
      </p:sp>
      <p:sp>
        <p:nvSpPr>
          <p:cNvPr id="37891" name="Freeform 4">
            <a:extLst>
              <a:ext uri="{FF2B5EF4-FFF2-40B4-BE49-F238E27FC236}">
                <a16:creationId xmlns:a16="http://schemas.microsoft.com/office/drawing/2014/main" id="{22981CC1-602C-454D-969B-ADA97872EFBC}"/>
              </a:ext>
            </a:extLst>
          </p:cNvPr>
          <p:cNvSpPr>
            <a:spLocks/>
          </p:cNvSpPr>
          <p:nvPr/>
        </p:nvSpPr>
        <p:spPr bwMode="auto">
          <a:xfrm>
            <a:off x="7906544" y="3622675"/>
            <a:ext cx="1103312" cy="1174750"/>
          </a:xfrm>
          <a:custGeom>
            <a:avLst/>
            <a:gdLst>
              <a:gd name="T0" fmla="*/ 2147483646 w 695"/>
              <a:gd name="T1" fmla="*/ 2147483646 h 884"/>
              <a:gd name="T2" fmla="*/ 2147483646 w 695"/>
              <a:gd name="T3" fmla="*/ 2147483646 h 884"/>
              <a:gd name="T4" fmla="*/ 2147483646 w 695"/>
              <a:gd name="T5" fmla="*/ 2147483646 h 884"/>
              <a:gd name="T6" fmla="*/ 2147483646 w 695"/>
              <a:gd name="T7" fmla="*/ 2147483646 h 884"/>
              <a:gd name="T8" fmla="*/ 2147483646 w 695"/>
              <a:gd name="T9" fmla="*/ 2147483646 h 884"/>
              <a:gd name="T10" fmla="*/ 2147483646 w 695"/>
              <a:gd name="T11" fmla="*/ 2147483646 h 884"/>
              <a:gd name="T12" fmla="*/ 2147483646 w 695"/>
              <a:gd name="T13" fmla="*/ 2147483646 h 884"/>
              <a:gd name="T14" fmla="*/ 2147483646 w 695"/>
              <a:gd name="T15" fmla="*/ 2147483646 h 884"/>
              <a:gd name="T16" fmla="*/ 2147483646 w 695"/>
              <a:gd name="T17" fmla="*/ 2147483646 h 884"/>
              <a:gd name="T18" fmla="*/ 2147483646 w 695"/>
              <a:gd name="T19" fmla="*/ 2147483646 h 884"/>
              <a:gd name="T20" fmla="*/ 2147483646 w 695"/>
              <a:gd name="T21" fmla="*/ 2147483646 h 884"/>
              <a:gd name="T22" fmla="*/ 2147483646 w 695"/>
              <a:gd name="T23" fmla="*/ 2147483646 h 884"/>
              <a:gd name="T24" fmla="*/ 2147483646 w 695"/>
              <a:gd name="T25" fmla="*/ 2147483646 h 884"/>
              <a:gd name="T26" fmla="*/ 2147483646 w 695"/>
              <a:gd name="T27" fmla="*/ 2147483646 h 884"/>
              <a:gd name="T28" fmla="*/ 2147483646 w 695"/>
              <a:gd name="T29" fmla="*/ 2147483646 h 884"/>
              <a:gd name="T30" fmla="*/ 2147483646 w 695"/>
              <a:gd name="T31" fmla="*/ 2147483646 h 884"/>
              <a:gd name="T32" fmla="*/ 0 w 695"/>
              <a:gd name="T33" fmla="*/ 2147483646 h 884"/>
              <a:gd name="T34" fmla="*/ 2147483646 w 695"/>
              <a:gd name="T35" fmla="*/ 2147483646 h 884"/>
              <a:gd name="T36" fmla="*/ 2147483646 w 695"/>
              <a:gd name="T37" fmla="*/ 2147483646 h 884"/>
              <a:gd name="T38" fmla="*/ 2147483646 w 695"/>
              <a:gd name="T39" fmla="*/ 2147483646 h 884"/>
              <a:gd name="T40" fmla="*/ 2147483646 w 695"/>
              <a:gd name="T41" fmla="*/ 2147483646 h 884"/>
              <a:gd name="T42" fmla="*/ 2147483646 w 695"/>
              <a:gd name="T43" fmla="*/ 2147483646 h 884"/>
              <a:gd name="T44" fmla="*/ 2147483646 w 695"/>
              <a:gd name="T45" fmla="*/ 2147483646 h 884"/>
              <a:gd name="T46" fmla="*/ 2147483646 w 695"/>
              <a:gd name="T47" fmla="*/ 2147483646 h 884"/>
              <a:gd name="T48" fmla="*/ 2147483646 w 695"/>
              <a:gd name="T49" fmla="*/ 2147483646 h 884"/>
              <a:gd name="T50" fmla="*/ 2147483646 w 695"/>
              <a:gd name="T51" fmla="*/ 2147483646 h 884"/>
              <a:gd name="T52" fmla="*/ 2147483646 w 695"/>
              <a:gd name="T53" fmla="*/ 2147483646 h 884"/>
              <a:gd name="T54" fmla="*/ 2147483646 w 695"/>
              <a:gd name="T55" fmla="*/ 2147483646 h 884"/>
              <a:gd name="T56" fmla="*/ 2147483646 w 695"/>
              <a:gd name="T57" fmla="*/ 2147483646 h 884"/>
              <a:gd name="T58" fmla="*/ 2147483646 w 695"/>
              <a:gd name="T59" fmla="*/ 2147483646 h 884"/>
              <a:gd name="T60" fmla="*/ 2147483646 w 695"/>
              <a:gd name="T61" fmla="*/ 2147483646 h 884"/>
              <a:gd name="T62" fmla="*/ 2147483646 w 695"/>
              <a:gd name="T63" fmla="*/ 2147483646 h 884"/>
              <a:gd name="T64" fmla="*/ 2147483646 w 695"/>
              <a:gd name="T65" fmla="*/ 2147483646 h 884"/>
              <a:gd name="T66" fmla="*/ 2147483646 w 695"/>
              <a:gd name="T67" fmla="*/ 2147483646 h 884"/>
              <a:gd name="T68" fmla="*/ 2147483646 w 695"/>
              <a:gd name="T69" fmla="*/ 2147483646 h 884"/>
              <a:gd name="T70" fmla="*/ 2147483646 w 695"/>
              <a:gd name="T71" fmla="*/ 2147483646 h 884"/>
              <a:gd name="T72" fmla="*/ 2147483646 w 695"/>
              <a:gd name="T73" fmla="*/ 2147483646 h 884"/>
              <a:gd name="T74" fmla="*/ 2147483646 w 695"/>
              <a:gd name="T75" fmla="*/ 2147483646 h 884"/>
              <a:gd name="T76" fmla="*/ 2147483646 w 695"/>
              <a:gd name="T77" fmla="*/ 2147483646 h 884"/>
              <a:gd name="T78" fmla="*/ 2147483646 w 695"/>
              <a:gd name="T79" fmla="*/ 2147483646 h 884"/>
              <a:gd name="T80" fmla="*/ 2147483646 w 695"/>
              <a:gd name="T81" fmla="*/ 2147483646 h 884"/>
              <a:gd name="T82" fmla="*/ 2147483646 w 695"/>
              <a:gd name="T83" fmla="*/ 2147483646 h 884"/>
              <a:gd name="T84" fmla="*/ 2147483646 w 695"/>
              <a:gd name="T85" fmla="*/ 2147483646 h 884"/>
              <a:gd name="T86" fmla="*/ 2147483646 w 695"/>
              <a:gd name="T87" fmla="*/ 2147483646 h 88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95"/>
              <a:gd name="T133" fmla="*/ 0 h 884"/>
              <a:gd name="T134" fmla="*/ 695 w 695"/>
              <a:gd name="T135" fmla="*/ 884 h 88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95" h="884">
                <a:moveTo>
                  <a:pt x="496" y="869"/>
                </a:moveTo>
                <a:cubicBezTo>
                  <a:pt x="548" y="878"/>
                  <a:pt x="594" y="884"/>
                  <a:pt x="640" y="853"/>
                </a:cubicBezTo>
                <a:cubicBezTo>
                  <a:pt x="645" y="845"/>
                  <a:pt x="655" y="839"/>
                  <a:pt x="656" y="829"/>
                </a:cubicBezTo>
                <a:cubicBezTo>
                  <a:pt x="665" y="759"/>
                  <a:pt x="599" y="757"/>
                  <a:pt x="552" y="741"/>
                </a:cubicBezTo>
                <a:cubicBezTo>
                  <a:pt x="538" y="698"/>
                  <a:pt x="554" y="719"/>
                  <a:pt x="592" y="693"/>
                </a:cubicBezTo>
                <a:cubicBezTo>
                  <a:pt x="595" y="685"/>
                  <a:pt x="594" y="675"/>
                  <a:pt x="600" y="669"/>
                </a:cubicBezTo>
                <a:cubicBezTo>
                  <a:pt x="606" y="663"/>
                  <a:pt x="620" y="668"/>
                  <a:pt x="624" y="661"/>
                </a:cubicBezTo>
                <a:cubicBezTo>
                  <a:pt x="632" y="647"/>
                  <a:pt x="629" y="629"/>
                  <a:pt x="632" y="613"/>
                </a:cubicBezTo>
                <a:cubicBezTo>
                  <a:pt x="628" y="590"/>
                  <a:pt x="630" y="558"/>
                  <a:pt x="608" y="541"/>
                </a:cubicBezTo>
                <a:cubicBezTo>
                  <a:pt x="601" y="536"/>
                  <a:pt x="591" y="537"/>
                  <a:pt x="584" y="533"/>
                </a:cubicBezTo>
                <a:cubicBezTo>
                  <a:pt x="567" y="524"/>
                  <a:pt x="536" y="501"/>
                  <a:pt x="536" y="501"/>
                </a:cubicBezTo>
                <a:cubicBezTo>
                  <a:pt x="493" y="505"/>
                  <a:pt x="455" y="494"/>
                  <a:pt x="424" y="525"/>
                </a:cubicBezTo>
                <a:cubicBezTo>
                  <a:pt x="399" y="550"/>
                  <a:pt x="395" y="589"/>
                  <a:pt x="384" y="621"/>
                </a:cubicBezTo>
                <a:cubicBezTo>
                  <a:pt x="381" y="630"/>
                  <a:pt x="372" y="636"/>
                  <a:pt x="368" y="645"/>
                </a:cubicBezTo>
                <a:cubicBezTo>
                  <a:pt x="350" y="685"/>
                  <a:pt x="339" y="731"/>
                  <a:pt x="328" y="773"/>
                </a:cubicBezTo>
                <a:cubicBezTo>
                  <a:pt x="325" y="797"/>
                  <a:pt x="328" y="822"/>
                  <a:pt x="320" y="845"/>
                </a:cubicBezTo>
                <a:cubicBezTo>
                  <a:pt x="312" y="866"/>
                  <a:pt x="258" y="871"/>
                  <a:pt x="240" y="877"/>
                </a:cubicBezTo>
                <a:cubicBezTo>
                  <a:pt x="231" y="876"/>
                  <a:pt x="153" y="881"/>
                  <a:pt x="136" y="853"/>
                </a:cubicBezTo>
                <a:cubicBezTo>
                  <a:pt x="123" y="832"/>
                  <a:pt x="120" y="805"/>
                  <a:pt x="112" y="781"/>
                </a:cubicBezTo>
                <a:cubicBezTo>
                  <a:pt x="109" y="773"/>
                  <a:pt x="104" y="757"/>
                  <a:pt x="104" y="757"/>
                </a:cubicBezTo>
                <a:cubicBezTo>
                  <a:pt x="116" y="708"/>
                  <a:pt x="120" y="715"/>
                  <a:pt x="160" y="693"/>
                </a:cubicBezTo>
                <a:cubicBezTo>
                  <a:pt x="185" y="679"/>
                  <a:pt x="205" y="654"/>
                  <a:pt x="232" y="645"/>
                </a:cubicBezTo>
                <a:cubicBezTo>
                  <a:pt x="274" y="631"/>
                  <a:pt x="315" y="622"/>
                  <a:pt x="352" y="597"/>
                </a:cubicBezTo>
                <a:cubicBezTo>
                  <a:pt x="365" y="578"/>
                  <a:pt x="382" y="568"/>
                  <a:pt x="352" y="549"/>
                </a:cubicBezTo>
                <a:cubicBezTo>
                  <a:pt x="338" y="540"/>
                  <a:pt x="304" y="533"/>
                  <a:pt x="304" y="533"/>
                </a:cubicBezTo>
                <a:cubicBezTo>
                  <a:pt x="224" y="542"/>
                  <a:pt x="142" y="551"/>
                  <a:pt x="64" y="525"/>
                </a:cubicBezTo>
                <a:cubicBezTo>
                  <a:pt x="56" y="517"/>
                  <a:pt x="45" y="511"/>
                  <a:pt x="40" y="501"/>
                </a:cubicBezTo>
                <a:cubicBezTo>
                  <a:pt x="32" y="486"/>
                  <a:pt x="24" y="453"/>
                  <a:pt x="24" y="453"/>
                </a:cubicBezTo>
                <a:cubicBezTo>
                  <a:pt x="42" y="383"/>
                  <a:pt x="106" y="366"/>
                  <a:pt x="144" y="309"/>
                </a:cubicBezTo>
                <a:cubicBezTo>
                  <a:pt x="182" y="318"/>
                  <a:pt x="196" y="329"/>
                  <a:pt x="224" y="357"/>
                </a:cubicBezTo>
                <a:cubicBezTo>
                  <a:pt x="227" y="367"/>
                  <a:pt x="253" y="412"/>
                  <a:pt x="232" y="429"/>
                </a:cubicBezTo>
                <a:cubicBezTo>
                  <a:pt x="223" y="436"/>
                  <a:pt x="211" y="434"/>
                  <a:pt x="200" y="437"/>
                </a:cubicBezTo>
                <a:cubicBezTo>
                  <a:pt x="135" y="432"/>
                  <a:pt x="96" y="432"/>
                  <a:pt x="40" y="413"/>
                </a:cubicBezTo>
                <a:cubicBezTo>
                  <a:pt x="3" y="358"/>
                  <a:pt x="14" y="383"/>
                  <a:pt x="0" y="341"/>
                </a:cubicBezTo>
                <a:cubicBezTo>
                  <a:pt x="13" y="287"/>
                  <a:pt x="27" y="295"/>
                  <a:pt x="80" y="277"/>
                </a:cubicBezTo>
                <a:cubicBezTo>
                  <a:pt x="98" y="271"/>
                  <a:pt x="112" y="256"/>
                  <a:pt x="128" y="245"/>
                </a:cubicBezTo>
                <a:cubicBezTo>
                  <a:pt x="136" y="240"/>
                  <a:pt x="152" y="229"/>
                  <a:pt x="152" y="229"/>
                </a:cubicBezTo>
                <a:cubicBezTo>
                  <a:pt x="171" y="172"/>
                  <a:pt x="144" y="241"/>
                  <a:pt x="184" y="181"/>
                </a:cubicBezTo>
                <a:cubicBezTo>
                  <a:pt x="194" y="166"/>
                  <a:pt x="197" y="118"/>
                  <a:pt x="200" y="109"/>
                </a:cubicBezTo>
                <a:cubicBezTo>
                  <a:pt x="209" y="81"/>
                  <a:pt x="256" y="21"/>
                  <a:pt x="280" y="5"/>
                </a:cubicBezTo>
                <a:cubicBezTo>
                  <a:pt x="288" y="8"/>
                  <a:pt x="298" y="7"/>
                  <a:pt x="304" y="13"/>
                </a:cubicBezTo>
                <a:cubicBezTo>
                  <a:pt x="310" y="19"/>
                  <a:pt x="332" y="74"/>
                  <a:pt x="336" y="85"/>
                </a:cubicBezTo>
                <a:cubicBezTo>
                  <a:pt x="339" y="106"/>
                  <a:pt x="342" y="128"/>
                  <a:pt x="344" y="149"/>
                </a:cubicBezTo>
                <a:cubicBezTo>
                  <a:pt x="347" y="184"/>
                  <a:pt x="348" y="218"/>
                  <a:pt x="352" y="253"/>
                </a:cubicBezTo>
                <a:cubicBezTo>
                  <a:pt x="360" y="318"/>
                  <a:pt x="478" y="306"/>
                  <a:pt x="512" y="309"/>
                </a:cubicBezTo>
                <a:cubicBezTo>
                  <a:pt x="540" y="393"/>
                  <a:pt x="507" y="372"/>
                  <a:pt x="432" y="381"/>
                </a:cubicBezTo>
                <a:cubicBezTo>
                  <a:pt x="407" y="384"/>
                  <a:pt x="377" y="390"/>
                  <a:pt x="352" y="397"/>
                </a:cubicBezTo>
                <a:cubicBezTo>
                  <a:pt x="352" y="397"/>
                  <a:pt x="292" y="417"/>
                  <a:pt x="280" y="421"/>
                </a:cubicBezTo>
                <a:cubicBezTo>
                  <a:pt x="272" y="424"/>
                  <a:pt x="256" y="429"/>
                  <a:pt x="256" y="429"/>
                </a:cubicBezTo>
                <a:cubicBezTo>
                  <a:pt x="228" y="466"/>
                  <a:pt x="207" y="505"/>
                  <a:pt x="192" y="549"/>
                </a:cubicBezTo>
                <a:cubicBezTo>
                  <a:pt x="195" y="578"/>
                  <a:pt x="194" y="608"/>
                  <a:pt x="200" y="637"/>
                </a:cubicBezTo>
                <a:cubicBezTo>
                  <a:pt x="207" y="669"/>
                  <a:pt x="219" y="657"/>
                  <a:pt x="240" y="669"/>
                </a:cubicBezTo>
                <a:cubicBezTo>
                  <a:pt x="318" y="712"/>
                  <a:pt x="257" y="693"/>
                  <a:pt x="320" y="709"/>
                </a:cubicBezTo>
                <a:cubicBezTo>
                  <a:pt x="373" y="706"/>
                  <a:pt x="427" y="707"/>
                  <a:pt x="480" y="701"/>
                </a:cubicBezTo>
                <a:cubicBezTo>
                  <a:pt x="497" y="699"/>
                  <a:pt x="528" y="685"/>
                  <a:pt x="528" y="685"/>
                </a:cubicBezTo>
                <a:cubicBezTo>
                  <a:pt x="552" y="612"/>
                  <a:pt x="526" y="558"/>
                  <a:pt x="488" y="501"/>
                </a:cubicBezTo>
                <a:cubicBezTo>
                  <a:pt x="477" y="485"/>
                  <a:pt x="474" y="459"/>
                  <a:pt x="456" y="453"/>
                </a:cubicBezTo>
                <a:cubicBezTo>
                  <a:pt x="414" y="439"/>
                  <a:pt x="439" y="450"/>
                  <a:pt x="384" y="413"/>
                </a:cubicBezTo>
                <a:cubicBezTo>
                  <a:pt x="324" y="373"/>
                  <a:pt x="393" y="400"/>
                  <a:pt x="336" y="381"/>
                </a:cubicBezTo>
                <a:cubicBezTo>
                  <a:pt x="331" y="373"/>
                  <a:pt x="324" y="366"/>
                  <a:pt x="320" y="357"/>
                </a:cubicBezTo>
                <a:cubicBezTo>
                  <a:pt x="316" y="347"/>
                  <a:pt x="317" y="335"/>
                  <a:pt x="312" y="325"/>
                </a:cubicBezTo>
                <a:cubicBezTo>
                  <a:pt x="274" y="259"/>
                  <a:pt x="300" y="340"/>
                  <a:pt x="272" y="277"/>
                </a:cubicBezTo>
                <a:cubicBezTo>
                  <a:pt x="265" y="262"/>
                  <a:pt x="256" y="229"/>
                  <a:pt x="256" y="229"/>
                </a:cubicBezTo>
                <a:cubicBezTo>
                  <a:pt x="270" y="129"/>
                  <a:pt x="284" y="101"/>
                  <a:pt x="368" y="45"/>
                </a:cubicBezTo>
                <a:cubicBezTo>
                  <a:pt x="376" y="40"/>
                  <a:pt x="383" y="31"/>
                  <a:pt x="392" y="29"/>
                </a:cubicBezTo>
                <a:cubicBezTo>
                  <a:pt x="428" y="23"/>
                  <a:pt x="461" y="17"/>
                  <a:pt x="496" y="5"/>
                </a:cubicBezTo>
                <a:cubicBezTo>
                  <a:pt x="538" y="9"/>
                  <a:pt x="571" y="0"/>
                  <a:pt x="600" y="29"/>
                </a:cubicBezTo>
                <a:cubicBezTo>
                  <a:pt x="619" y="48"/>
                  <a:pt x="632" y="101"/>
                  <a:pt x="632" y="101"/>
                </a:cubicBezTo>
                <a:cubicBezTo>
                  <a:pt x="629" y="120"/>
                  <a:pt x="634" y="141"/>
                  <a:pt x="624" y="157"/>
                </a:cubicBezTo>
                <a:cubicBezTo>
                  <a:pt x="596" y="201"/>
                  <a:pt x="564" y="181"/>
                  <a:pt x="528" y="205"/>
                </a:cubicBezTo>
                <a:cubicBezTo>
                  <a:pt x="469" y="244"/>
                  <a:pt x="395" y="254"/>
                  <a:pt x="336" y="293"/>
                </a:cubicBezTo>
                <a:cubicBezTo>
                  <a:pt x="325" y="309"/>
                  <a:pt x="315" y="325"/>
                  <a:pt x="304" y="341"/>
                </a:cubicBezTo>
                <a:cubicBezTo>
                  <a:pt x="299" y="349"/>
                  <a:pt x="288" y="365"/>
                  <a:pt x="288" y="365"/>
                </a:cubicBezTo>
                <a:cubicBezTo>
                  <a:pt x="288" y="365"/>
                  <a:pt x="300" y="417"/>
                  <a:pt x="304" y="421"/>
                </a:cubicBezTo>
                <a:cubicBezTo>
                  <a:pt x="318" y="435"/>
                  <a:pt x="336" y="442"/>
                  <a:pt x="352" y="453"/>
                </a:cubicBezTo>
                <a:cubicBezTo>
                  <a:pt x="360" y="458"/>
                  <a:pt x="376" y="469"/>
                  <a:pt x="376" y="469"/>
                </a:cubicBezTo>
                <a:cubicBezTo>
                  <a:pt x="481" y="459"/>
                  <a:pt x="436" y="470"/>
                  <a:pt x="512" y="445"/>
                </a:cubicBezTo>
                <a:cubicBezTo>
                  <a:pt x="530" y="439"/>
                  <a:pt x="560" y="413"/>
                  <a:pt x="560" y="413"/>
                </a:cubicBezTo>
                <a:cubicBezTo>
                  <a:pt x="579" y="385"/>
                  <a:pt x="592" y="376"/>
                  <a:pt x="624" y="365"/>
                </a:cubicBezTo>
                <a:cubicBezTo>
                  <a:pt x="695" y="389"/>
                  <a:pt x="664" y="452"/>
                  <a:pt x="656" y="525"/>
                </a:cubicBezTo>
                <a:cubicBezTo>
                  <a:pt x="653" y="550"/>
                  <a:pt x="627" y="581"/>
                  <a:pt x="616" y="597"/>
                </a:cubicBezTo>
                <a:cubicBezTo>
                  <a:pt x="585" y="644"/>
                  <a:pt x="550" y="703"/>
                  <a:pt x="504" y="733"/>
                </a:cubicBezTo>
                <a:cubicBezTo>
                  <a:pt x="475" y="777"/>
                  <a:pt x="472" y="789"/>
                  <a:pt x="424" y="805"/>
                </a:cubicBezTo>
                <a:cubicBezTo>
                  <a:pt x="403" y="802"/>
                  <a:pt x="366" y="800"/>
                  <a:pt x="344" y="789"/>
                </a:cubicBezTo>
                <a:cubicBezTo>
                  <a:pt x="310" y="772"/>
                  <a:pt x="328" y="774"/>
                  <a:pt x="296" y="749"/>
                </a:cubicBezTo>
                <a:cubicBezTo>
                  <a:pt x="266" y="726"/>
                  <a:pt x="232" y="698"/>
                  <a:pt x="200" y="677"/>
                </a:cubicBezTo>
                <a:cubicBezTo>
                  <a:pt x="181" y="649"/>
                  <a:pt x="176" y="634"/>
                  <a:pt x="136" y="621"/>
                </a:cubicBezTo>
                <a:cubicBezTo>
                  <a:pt x="120" y="616"/>
                  <a:pt x="88" y="605"/>
                  <a:pt x="88" y="605"/>
                </a:cubicBezTo>
                <a:cubicBezTo>
                  <a:pt x="84" y="606"/>
                  <a:pt x="8" y="606"/>
                  <a:pt x="8" y="629"/>
                </a:cubicBezTo>
              </a:path>
            </a:pathLst>
          </a:cu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37892" name="Picture 5" descr="DNA pitch length">
            <a:extLst>
              <a:ext uri="{FF2B5EF4-FFF2-40B4-BE49-F238E27FC236}">
                <a16:creationId xmlns:a16="http://schemas.microsoft.com/office/drawing/2014/main" id="{AA0B2F53-BDFE-654D-B762-D2EFFAF18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363" y="891182"/>
            <a:ext cx="2840037"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6" descr="micelle">
            <a:extLst>
              <a:ext uri="{FF2B5EF4-FFF2-40B4-BE49-F238E27FC236}">
                <a16:creationId xmlns:a16="http://schemas.microsoft.com/office/drawing/2014/main" id="{14AC94A0-0C82-BF41-A53D-B1142975E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887" r="16792" b="9572"/>
          <a:stretch>
            <a:fillRect/>
          </a:stretch>
        </p:blipFill>
        <p:spPr bwMode="auto">
          <a:xfrm>
            <a:off x="7380312" y="2122064"/>
            <a:ext cx="1365250" cy="137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895" name="Straight Arrow Connector 2">
            <a:extLst>
              <a:ext uri="{FF2B5EF4-FFF2-40B4-BE49-F238E27FC236}">
                <a16:creationId xmlns:a16="http://schemas.microsoft.com/office/drawing/2014/main" id="{79EC359A-911D-C249-80D6-6E53908D13EB}"/>
              </a:ext>
            </a:extLst>
          </p:cNvPr>
          <p:cNvCxnSpPr>
            <a:cxnSpLocks noChangeShapeType="1"/>
            <a:endCxn id="37892" idx="1"/>
          </p:cNvCxnSpPr>
          <p:nvPr/>
        </p:nvCxnSpPr>
        <p:spPr bwMode="auto">
          <a:xfrm flipV="1">
            <a:off x="5283200" y="1465857"/>
            <a:ext cx="792163" cy="361950"/>
          </a:xfrm>
          <a:prstGeom prst="straightConnector1">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37896" name="Straight Arrow Connector 9">
            <a:extLst>
              <a:ext uri="{FF2B5EF4-FFF2-40B4-BE49-F238E27FC236}">
                <a16:creationId xmlns:a16="http://schemas.microsoft.com/office/drawing/2014/main" id="{4D93A6E6-818D-2047-A72B-EE8BB6E1B88C}"/>
              </a:ext>
            </a:extLst>
          </p:cNvPr>
          <p:cNvCxnSpPr>
            <a:cxnSpLocks noChangeShapeType="1"/>
          </p:cNvCxnSpPr>
          <p:nvPr/>
        </p:nvCxnSpPr>
        <p:spPr bwMode="auto">
          <a:xfrm>
            <a:off x="6300192" y="2852936"/>
            <a:ext cx="973733" cy="0"/>
          </a:xfrm>
          <a:prstGeom prst="straightConnector1">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37897" name="Straight Arrow Connector 13">
            <a:extLst>
              <a:ext uri="{FF2B5EF4-FFF2-40B4-BE49-F238E27FC236}">
                <a16:creationId xmlns:a16="http://schemas.microsoft.com/office/drawing/2014/main" id="{C447A01A-33D5-E249-934D-9E6CE5EDF903}"/>
              </a:ext>
            </a:extLst>
          </p:cNvPr>
          <p:cNvCxnSpPr>
            <a:cxnSpLocks noChangeShapeType="1"/>
          </p:cNvCxnSpPr>
          <p:nvPr/>
        </p:nvCxnSpPr>
        <p:spPr bwMode="auto">
          <a:xfrm>
            <a:off x="7020272" y="3861048"/>
            <a:ext cx="737047" cy="216024"/>
          </a:xfrm>
          <a:prstGeom prst="straightConnector1">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37898" name="Picture 3">
            <a:extLst>
              <a:ext uri="{FF2B5EF4-FFF2-40B4-BE49-F238E27FC236}">
                <a16:creationId xmlns:a16="http://schemas.microsoft.com/office/drawing/2014/main" id="{4A76A4DD-05CB-8F4B-A753-7C5433E3C3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605" y="5588612"/>
            <a:ext cx="10620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899" name="Straight Arrow Connector 17">
            <a:extLst>
              <a:ext uri="{FF2B5EF4-FFF2-40B4-BE49-F238E27FC236}">
                <a16:creationId xmlns:a16="http://schemas.microsoft.com/office/drawing/2014/main" id="{5CFE17AE-397E-B346-8300-5C2EF5127B38}"/>
              </a:ext>
            </a:extLst>
          </p:cNvPr>
          <p:cNvCxnSpPr>
            <a:cxnSpLocks noChangeShapeType="1"/>
          </p:cNvCxnSpPr>
          <p:nvPr/>
        </p:nvCxnSpPr>
        <p:spPr bwMode="auto">
          <a:xfrm>
            <a:off x="7492072" y="4892675"/>
            <a:ext cx="479318" cy="669606"/>
          </a:xfrm>
          <a:prstGeom prst="straightConnector1">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896072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1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31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315">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3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b="1" i="1">
                <a:latin typeface="Verdana" charset="0"/>
              </a:rPr>
              <a:t>Surfaces in Nature</a:t>
            </a:r>
          </a:p>
        </p:txBody>
      </p:sp>
      <p:sp>
        <p:nvSpPr>
          <p:cNvPr id="19459" name="Rectangle 3"/>
          <p:cNvSpPr>
            <a:spLocks noGrp="1" noChangeArrowheads="1"/>
          </p:cNvSpPr>
          <p:nvPr>
            <p:ph type="body" idx="1"/>
          </p:nvPr>
        </p:nvSpPr>
        <p:spPr/>
        <p:txBody>
          <a:bodyPr/>
          <a:lstStyle/>
          <a:p>
            <a:pPr>
              <a:lnSpc>
                <a:spcPct val="90000"/>
              </a:lnSpc>
            </a:pPr>
            <a:r>
              <a:rPr lang="en-US">
                <a:latin typeface="Arial" charset="0"/>
              </a:rPr>
              <a:t>Cell membranes</a:t>
            </a:r>
          </a:p>
          <a:p>
            <a:pPr lvl="1">
              <a:lnSpc>
                <a:spcPct val="90000"/>
              </a:lnSpc>
            </a:pPr>
            <a:r>
              <a:rPr lang="en-US">
                <a:latin typeface="Arial" charset="0"/>
              </a:rPr>
              <a:t>Self-assembled phospholipid bilayers</a:t>
            </a:r>
          </a:p>
          <a:p>
            <a:pPr lvl="1">
              <a:lnSpc>
                <a:spcPct val="90000"/>
              </a:lnSpc>
            </a:pPr>
            <a:r>
              <a:rPr lang="en-US">
                <a:latin typeface="Arial" charset="0"/>
              </a:rPr>
              <a:t>Proteins add functionality to the membrane</a:t>
            </a:r>
          </a:p>
          <a:p>
            <a:pPr>
              <a:lnSpc>
                <a:spcPct val="90000"/>
              </a:lnSpc>
            </a:pPr>
            <a:r>
              <a:rPr lang="en-US">
                <a:latin typeface="Arial" charset="0"/>
              </a:rPr>
              <a:t>Skin (ectoderm)</a:t>
            </a:r>
          </a:p>
          <a:p>
            <a:pPr>
              <a:lnSpc>
                <a:spcPct val="90000"/>
              </a:lnSpc>
            </a:pPr>
            <a:r>
              <a:rPr lang="en-US">
                <a:latin typeface="Arial" charset="0"/>
              </a:rPr>
              <a:t>Lungs</a:t>
            </a:r>
          </a:p>
          <a:p>
            <a:pPr lvl="1">
              <a:lnSpc>
                <a:spcPct val="90000"/>
              </a:lnSpc>
            </a:pPr>
            <a:r>
              <a:rPr lang="en-US">
                <a:latin typeface="Arial" charset="0"/>
              </a:rPr>
              <a:t>Exchange of O</a:t>
            </a:r>
            <a:r>
              <a:rPr lang="en-US" baseline="-25000">
                <a:latin typeface="Arial" charset="0"/>
              </a:rPr>
              <a:t>2</a:t>
            </a:r>
            <a:r>
              <a:rPr lang="en-US">
                <a:latin typeface="Arial" charset="0"/>
              </a:rPr>
              <a:t>, CO</a:t>
            </a:r>
            <a:r>
              <a:rPr lang="en-US" baseline="-25000">
                <a:latin typeface="Arial" charset="0"/>
              </a:rPr>
              <a:t>2</a:t>
            </a:r>
            <a:r>
              <a:rPr lang="en-US">
                <a:latin typeface="Arial" charset="0"/>
              </a:rPr>
              <a:t>, and water vapor</a:t>
            </a:r>
          </a:p>
          <a:p>
            <a:pPr>
              <a:lnSpc>
                <a:spcPct val="90000"/>
              </a:lnSpc>
            </a:pPr>
            <a:r>
              <a:rPr lang="en-US">
                <a:latin typeface="Arial" charset="0"/>
              </a:rPr>
              <a:t>Cell surface recognition (m-proteins)</a:t>
            </a:r>
          </a:p>
          <a:p>
            <a:pPr lvl="1">
              <a:lnSpc>
                <a:spcPct val="90000"/>
              </a:lnSpc>
            </a:pPr>
            <a:r>
              <a:rPr lang="en-US">
                <a:latin typeface="Arial" charset="0"/>
              </a:rPr>
              <a:t>Major histocompatibility complex</a:t>
            </a:r>
          </a:p>
        </p:txBody>
      </p:sp>
    </p:spTree>
    <p:extLst>
      <p:ext uri="{BB962C8B-B14F-4D97-AF65-F5344CB8AC3E}">
        <p14:creationId xmlns:p14="http://schemas.microsoft.com/office/powerpoint/2010/main" val="3485285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81000" y="457200"/>
            <a:ext cx="8458200" cy="1143000"/>
          </a:xfrm>
        </p:spPr>
        <p:txBody>
          <a:bodyPr/>
          <a:lstStyle/>
          <a:p>
            <a:r>
              <a:rPr lang="en-US" b="1" i="1">
                <a:latin typeface="Verdana" charset="0"/>
              </a:rPr>
              <a:t>Molecular Self Assembly</a:t>
            </a:r>
          </a:p>
        </p:txBody>
      </p:sp>
      <p:pic>
        <p:nvPicPr>
          <p:cNvPr id="57347" name="Picture 3"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4525963" cy="406876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7348" name="Group 4"/>
          <p:cNvGrpSpPr>
            <a:grpSpLocks/>
          </p:cNvGrpSpPr>
          <p:nvPr/>
        </p:nvGrpSpPr>
        <p:grpSpPr bwMode="auto">
          <a:xfrm>
            <a:off x="228600" y="6096000"/>
            <a:ext cx="5224463" cy="609600"/>
            <a:chOff x="0" y="0"/>
            <a:chExt cx="3291" cy="384"/>
          </a:xfrm>
        </p:grpSpPr>
        <p:sp>
          <p:nvSpPr>
            <p:cNvPr id="57349" name="Rectangle 5"/>
            <p:cNvSpPr>
              <a:spLocks noChangeArrowheads="1"/>
            </p:cNvSpPr>
            <p:nvPr/>
          </p:nvSpPr>
          <p:spPr bwMode="auto">
            <a:xfrm>
              <a:off x="0" y="0"/>
              <a:ext cx="3291"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57350" name="Rectangle 6"/>
            <p:cNvSpPr>
              <a:spLocks noChangeArrowheads="1"/>
            </p:cNvSpPr>
            <p:nvPr/>
          </p:nvSpPr>
          <p:spPr bwMode="auto">
            <a:xfrm>
              <a:off x="0" y="0"/>
              <a:ext cx="3291" cy="3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US" sz="1000" i="1">
                  <a:latin typeface="Arial" charset="0"/>
                </a:rPr>
                <a:t>3D diagram of a lipid bilayer membrane - water molecules not represented for clarity</a:t>
              </a:r>
            </a:p>
            <a:p>
              <a:pPr algn="ctr"/>
              <a:endParaRPr lang="en-US" sz="1100">
                <a:latin typeface="Arial" charset="0"/>
              </a:endParaRPr>
            </a:p>
            <a:p>
              <a:pPr algn="ctr" eaLnBrk="0" hangingPunct="0"/>
              <a:r>
                <a:rPr lang="en-US" sz="1000" i="1">
                  <a:latin typeface="Arial" charset="0"/>
                  <a:hlinkClick r:id="rId3"/>
                </a:rPr>
                <a:t>http://www.shu.ac.uk/schools/research/mri/model/micelles/micelles.htm</a:t>
              </a:r>
              <a:r>
                <a:rPr lang="en-US" sz="1000" i="1">
                  <a:latin typeface="Arial" charset="0"/>
                </a:rPr>
                <a:t> </a:t>
              </a:r>
            </a:p>
          </p:txBody>
        </p:sp>
      </p:grpSp>
      <p:pic>
        <p:nvPicPr>
          <p:cNvPr id="57351" name="Picture 7" descr="lip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676400"/>
            <a:ext cx="2593975" cy="2365375"/>
          </a:xfrm>
          <a:prstGeom prst="rect">
            <a:avLst/>
          </a:prstGeom>
          <a:noFill/>
          <a:extLst>
            <a:ext uri="{909E8E84-426E-40dd-AFC4-6F175D3DCCD1}">
              <a14:hiddenFill xmlns="" xmlns:a14="http://schemas.microsoft.com/office/drawing/2010/main">
                <a:solidFill>
                  <a:srgbClr val="FFFFFF"/>
                </a:solidFill>
              </a14:hiddenFill>
            </a:ext>
          </a:extLst>
        </p:spPr>
      </p:pic>
      <p:pic>
        <p:nvPicPr>
          <p:cNvPr id="57352" name="Picture 8" descr="lipid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1038" y="4191000"/>
            <a:ext cx="2697162" cy="193198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7353" name="Group 9"/>
          <p:cNvGrpSpPr>
            <a:grpSpLocks/>
          </p:cNvGrpSpPr>
          <p:nvPr/>
        </p:nvGrpSpPr>
        <p:grpSpPr bwMode="auto">
          <a:xfrm>
            <a:off x="5562600" y="6172200"/>
            <a:ext cx="3352800" cy="457200"/>
            <a:chOff x="0" y="0"/>
            <a:chExt cx="3291" cy="480"/>
          </a:xfrm>
        </p:grpSpPr>
        <p:sp>
          <p:nvSpPr>
            <p:cNvPr id="57354" name="Rectangle 10"/>
            <p:cNvSpPr>
              <a:spLocks noChangeArrowheads="1"/>
            </p:cNvSpPr>
            <p:nvPr/>
          </p:nvSpPr>
          <p:spPr bwMode="auto">
            <a:xfrm>
              <a:off x="0" y="0"/>
              <a:ext cx="3291"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57355" name="Rectangle 11"/>
            <p:cNvSpPr>
              <a:spLocks noChangeArrowheads="1"/>
            </p:cNvSpPr>
            <p:nvPr/>
          </p:nvSpPr>
          <p:spPr bwMode="auto">
            <a:xfrm>
              <a:off x="0" y="0"/>
              <a:ext cx="3291" cy="4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a:r>
                <a:rPr lang="en-US" sz="1000" i="1">
                  <a:latin typeface="Arial" charset="0"/>
                </a:rPr>
                <a:t>Different lipid model </a:t>
              </a:r>
            </a:p>
            <a:p>
              <a:pPr algn="ctr">
                <a:buFontTx/>
                <a:buChar char="-"/>
              </a:pPr>
              <a:r>
                <a:rPr lang="en-US" sz="1000" i="1">
                  <a:latin typeface="Arial" charset="0"/>
                </a:rPr>
                <a:t>top : multi-particles lipid molecule</a:t>
              </a:r>
            </a:p>
            <a:p>
              <a:pPr algn="ctr">
                <a:buFontTx/>
                <a:buChar char="-"/>
              </a:pPr>
              <a:r>
                <a:rPr lang="en-US" sz="1000" i="1">
                  <a:latin typeface="Arial" charset="0"/>
                </a:rPr>
                <a:t>bottom: single-particle lipid molecule</a:t>
              </a:r>
              <a:endParaRPr lang="en-US">
                <a:latin typeface="Arial" charset="0"/>
              </a:endParaRPr>
            </a:p>
          </p:txBody>
        </p:sp>
      </p:grpSp>
    </p:spTree>
    <p:extLst>
      <p:ext uri="{BB962C8B-B14F-4D97-AF65-F5344CB8AC3E}">
        <p14:creationId xmlns:p14="http://schemas.microsoft.com/office/powerpoint/2010/main" val="11099511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atin typeface="Verdana" charset="0"/>
              </a:rPr>
              <a:t>Cell Membranes</a:t>
            </a:r>
          </a:p>
        </p:txBody>
      </p:sp>
      <p:pic>
        <p:nvPicPr>
          <p:cNvPr id="40964" name="Picture 4" descr="phospholipid model.gif (6379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3336925" cy="1885950"/>
          </a:xfrm>
          <a:prstGeom prst="rect">
            <a:avLst/>
          </a:prstGeom>
          <a:noFill/>
          <a:extLst>
            <a:ext uri="{909E8E84-426E-40dd-AFC4-6F175D3DCCD1}">
              <a14:hiddenFill xmlns="" xmlns:a14="http://schemas.microsoft.com/office/drawing/2010/main">
                <a:solidFill>
                  <a:srgbClr val="FFFFFF"/>
                </a:solidFill>
              </a14:hiddenFill>
            </a:ext>
          </a:extLst>
        </p:spPr>
      </p:pic>
      <p:pic>
        <p:nvPicPr>
          <p:cNvPr id="40966" name="Picture 6" descr="phospholipid bilayer.gif (7348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828800"/>
            <a:ext cx="4183063" cy="1646238"/>
          </a:xfrm>
          <a:prstGeom prst="rect">
            <a:avLst/>
          </a:prstGeom>
          <a:noFill/>
          <a:extLst>
            <a:ext uri="{909E8E84-426E-40dd-AFC4-6F175D3DCCD1}">
              <a14:hiddenFill xmlns="" xmlns:a14="http://schemas.microsoft.com/office/drawing/2010/main">
                <a:solidFill>
                  <a:srgbClr val="FFFFFF"/>
                </a:solidFill>
              </a14:hiddenFill>
            </a:ext>
          </a:extLst>
        </p:spPr>
      </p:pic>
      <p:pic>
        <p:nvPicPr>
          <p:cNvPr id="40968" name="Picture 8" descr="membra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886200"/>
            <a:ext cx="5867400" cy="2282825"/>
          </a:xfrm>
          <a:prstGeom prst="rect">
            <a:avLst/>
          </a:prstGeom>
          <a:noFill/>
          <a:extLst>
            <a:ext uri="{909E8E84-426E-40dd-AFC4-6F175D3DCCD1}">
              <a14:hiddenFill xmlns="" xmlns:a14="http://schemas.microsoft.com/office/drawing/2010/main">
                <a:solidFill>
                  <a:srgbClr val="FFFFFF"/>
                </a:solidFill>
              </a14:hiddenFill>
            </a:ext>
          </a:extLst>
        </p:spPr>
      </p:pic>
      <p:sp>
        <p:nvSpPr>
          <p:cNvPr id="40969" name="Text Box 9"/>
          <p:cNvSpPr txBox="1">
            <a:spLocks noChangeArrowheads="1"/>
          </p:cNvSpPr>
          <p:nvPr/>
        </p:nvSpPr>
        <p:spPr bwMode="auto">
          <a:xfrm>
            <a:off x="236538" y="6335713"/>
            <a:ext cx="85264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i="1">
                <a:latin typeface="Arial" charset="0"/>
                <a:hlinkClick r:id="rId5"/>
              </a:rPr>
              <a:t>http://faculty.clintoncc.suny.edu/faculty/Michael.Gregory/default.htm</a:t>
            </a:r>
            <a:r>
              <a:rPr lang="en-US" sz="2000" b="1" i="1">
                <a:latin typeface="Arial" charset="0"/>
              </a:rPr>
              <a:t> </a:t>
            </a:r>
          </a:p>
        </p:txBody>
      </p:sp>
    </p:spTree>
    <p:extLst>
      <p:ext uri="{BB962C8B-B14F-4D97-AF65-F5344CB8AC3E}">
        <p14:creationId xmlns:p14="http://schemas.microsoft.com/office/powerpoint/2010/main" val="149574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714348" y="1571612"/>
            <a:ext cx="7772400" cy="1143000"/>
          </a:xfrm>
        </p:spPr>
        <p:txBody>
          <a:bodyPr>
            <a:normAutofit fontScale="90000"/>
          </a:bodyPr>
          <a:lstStyle/>
          <a:p>
            <a:pPr eaLnBrk="1" hangingPunct="1"/>
            <a:r>
              <a:rPr lang="en-US" altLang="zh-TW" dirty="0"/>
              <a:t>Physical chemistry of solid surfaces</a:t>
            </a:r>
          </a:p>
        </p:txBody>
      </p:sp>
      <p:pic>
        <p:nvPicPr>
          <p:cNvPr id="4099" name="Picture 3"/>
          <p:cNvPicPr>
            <a:picLocks noChangeAspect="1" noChangeArrowheads="1"/>
          </p:cNvPicPr>
          <p:nvPr/>
        </p:nvPicPr>
        <p:blipFill>
          <a:blip r:embed="rId2"/>
          <a:srcRect/>
          <a:stretch>
            <a:fillRect/>
          </a:stretch>
        </p:blipFill>
        <p:spPr bwMode="auto">
          <a:xfrm>
            <a:off x="1571604" y="3357562"/>
            <a:ext cx="5924550" cy="2257425"/>
          </a:xfrm>
          <a:prstGeom prst="rect">
            <a:avLst/>
          </a:prstGeom>
          <a:noFill/>
          <a:ln w="9525">
            <a:noFill/>
            <a:miter lim="800000"/>
            <a:headEnd/>
            <a:tailEnd/>
          </a:ln>
          <a:effectLst/>
        </p:spPr>
      </p:pic>
      <p:sp>
        <p:nvSpPr>
          <p:cNvPr id="2" name="TextBox 1"/>
          <p:cNvSpPr txBox="1"/>
          <p:nvPr/>
        </p:nvSpPr>
        <p:spPr>
          <a:xfrm>
            <a:off x="38876" y="1451291"/>
            <a:ext cx="184666" cy="461665"/>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932043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14375" y="142875"/>
            <a:ext cx="7772400" cy="1143000"/>
          </a:xfrm>
        </p:spPr>
        <p:txBody>
          <a:bodyPr/>
          <a:lstStyle/>
          <a:p>
            <a:pPr eaLnBrk="1" hangingPunct="1"/>
            <a:r>
              <a:rPr lang="en-US" altLang="zh-TW"/>
              <a:t>Surface</a:t>
            </a:r>
            <a:endParaRPr lang="zh-TW" altLang="en-US"/>
          </a:p>
        </p:txBody>
      </p:sp>
      <p:sp>
        <p:nvSpPr>
          <p:cNvPr id="56323" name="Rectangle 3"/>
          <p:cNvSpPr>
            <a:spLocks noGrp="1" noChangeArrowheads="1"/>
          </p:cNvSpPr>
          <p:nvPr>
            <p:ph type="body" idx="1"/>
          </p:nvPr>
        </p:nvSpPr>
        <p:spPr>
          <a:xfrm>
            <a:off x="785813" y="1000125"/>
            <a:ext cx="7772400" cy="2714625"/>
          </a:xfrm>
        </p:spPr>
        <p:txBody>
          <a:bodyPr/>
          <a:lstStyle/>
          <a:p>
            <a:pPr eaLnBrk="1" hangingPunct="1"/>
            <a:r>
              <a:rPr lang="en-US" altLang="zh-TW" sz="2800"/>
              <a:t>Nanostructures and nanomaterials possess a large fraction of surface atoms per unit volume.</a:t>
            </a:r>
          </a:p>
          <a:p>
            <a:pPr lvl="1" eaLnBrk="1" hangingPunct="1"/>
            <a:r>
              <a:rPr lang="en-US" altLang="zh-TW" sz="2400"/>
              <a:t>For a cube of iron of 1 cm</a:t>
            </a:r>
            <a:r>
              <a:rPr lang="en-US" altLang="zh-TW" sz="2400" baseline="30000"/>
              <a:t>3 </a:t>
            </a:r>
            <a:r>
              <a:rPr lang="en-US" altLang="zh-TW" sz="2400"/>
              <a:t> the % of surface atoms would be only  10</a:t>
            </a:r>
            <a:r>
              <a:rPr lang="en-US" altLang="zh-TW" sz="2400" baseline="30000"/>
              <a:t>-5</a:t>
            </a:r>
            <a:r>
              <a:rPr lang="en-US" altLang="zh-TW" sz="2400"/>
              <a:t>%.</a:t>
            </a:r>
          </a:p>
          <a:p>
            <a:pPr lvl="1" eaLnBrk="1" hangingPunct="1"/>
            <a:r>
              <a:rPr lang="en-US" altLang="zh-TW" sz="2400"/>
              <a:t>For a cube of iron of 1000 nm</a:t>
            </a:r>
            <a:r>
              <a:rPr lang="en-US" altLang="zh-TW" sz="2400" baseline="30000"/>
              <a:t>3</a:t>
            </a:r>
            <a:r>
              <a:rPr lang="en-US" altLang="zh-TW" sz="2400"/>
              <a:t> the surface atoms would increase to 10%.</a:t>
            </a:r>
          </a:p>
          <a:p>
            <a:pPr lvl="1" eaLnBrk="1" hangingPunct="1"/>
            <a:endParaRPr lang="en-US" altLang="zh-TW" sz="2400"/>
          </a:p>
          <a:p>
            <a:pPr eaLnBrk="1" hangingPunct="1"/>
            <a:endParaRPr lang="en-US" altLang="zh-TW" sz="2800"/>
          </a:p>
        </p:txBody>
      </p:sp>
      <p:pic>
        <p:nvPicPr>
          <p:cNvPr id="56325" name="Picture 5" descr="fig2"/>
          <p:cNvPicPr>
            <a:picLocks noChangeAspect="1" noChangeArrowheads="1"/>
          </p:cNvPicPr>
          <p:nvPr/>
        </p:nvPicPr>
        <p:blipFill>
          <a:blip r:embed="rId2">
            <a:lum bright="-36000" contrast="60000"/>
          </a:blip>
          <a:srcRect/>
          <a:stretch>
            <a:fillRect/>
          </a:stretch>
        </p:blipFill>
        <p:spPr bwMode="auto">
          <a:xfrm>
            <a:off x="4429124" y="3714752"/>
            <a:ext cx="4286280" cy="274742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8" name="TextBox 7"/>
          <p:cNvSpPr txBox="1">
            <a:spLocks noChangeArrowheads="1"/>
          </p:cNvSpPr>
          <p:nvPr/>
        </p:nvSpPr>
        <p:spPr bwMode="auto">
          <a:xfrm>
            <a:off x="642938" y="4000500"/>
            <a:ext cx="3857625" cy="2308225"/>
          </a:xfrm>
          <a:prstGeom prst="rect">
            <a:avLst/>
          </a:prstGeom>
          <a:noFill/>
          <a:ln w="9525">
            <a:noFill/>
            <a:miter lim="800000"/>
            <a:headEnd/>
            <a:tailEnd/>
          </a:ln>
        </p:spPr>
        <p:txBody>
          <a:bodyPr>
            <a:spAutoFit/>
          </a:bodyPr>
          <a:lstStyle/>
          <a:p>
            <a:r>
              <a:rPr lang="en-US"/>
              <a:t>This explain why changes in the size range of nanometers are expected to lead to great changes in the physical and chemical properties of the materials.</a:t>
            </a:r>
          </a:p>
        </p:txBody>
      </p:sp>
    </p:spTree>
    <p:extLst>
      <p:ext uri="{BB962C8B-B14F-4D97-AF65-F5344CB8AC3E}">
        <p14:creationId xmlns:p14="http://schemas.microsoft.com/office/powerpoint/2010/main" val="115438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blinds(horizontal)">
                                      <p:cBhvr>
                                        <p:cTn id="7" dur="500"/>
                                        <p:tgtEl>
                                          <p:spTgt spid="56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3">
                                            <p:txEl>
                                              <p:pRg st="1" end="1"/>
                                            </p:txEl>
                                          </p:spTgt>
                                        </p:tgtEl>
                                        <p:attrNameLst>
                                          <p:attrName>style.visibility</p:attrName>
                                        </p:attrNameLst>
                                      </p:cBhvr>
                                      <p:to>
                                        <p:strVal val="visible"/>
                                      </p:to>
                                    </p:set>
                                    <p:animEffect transition="in" filter="blinds(horizontal)">
                                      <p:cBhvr>
                                        <p:cTn id="12" dur="500"/>
                                        <p:tgtEl>
                                          <p:spTgt spid="563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23">
                                            <p:txEl>
                                              <p:pRg st="2" end="2"/>
                                            </p:txEl>
                                          </p:spTgt>
                                        </p:tgtEl>
                                        <p:attrNameLst>
                                          <p:attrName>style.visibility</p:attrName>
                                        </p:attrNameLst>
                                      </p:cBhvr>
                                      <p:to>
                                        <p:strVal val="visible"/>
                                      </p:to>
                                    </p:set>
                                    <p:animEffect transition="in" filter="blinds(horizontal)">
                                      <p:cBhvr>
                                        <p:cTn id="17" dur="500"/>
                                        <p:tgtEl>
                                          <p:spTgt spid="563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325"/>
                                        </p:tgtEl>
                                        <p:attrNameLst>
                                          <p:attrName>style.visibility</p:attrName>
                                        </p:attrNameLst>
                                      </p:cBhvr>
                                      <p:to>
                                        <p:strVal val="visible"/>
                                      </p:to>
                                    </p:set>
                                    <p:animEffect transition="in" filter="blinds(horizontal)">
                                      <p:cBhvr>
                                        <p:cTn id="27"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2707" name="Picture 3" descr="table2"/>
          <p:cNvPicPr>
            <a:picLocks noChangeAspect="1" noChangeArrowheads="1"/>
          </p:cNvPicPr>
          <p:nvPr/>
        </p:nvPicPr>
        <p:blipFill>
          <a:blip r:embed="rId2">
            <a:lum bright="-10000" contrast="40000"/>
          </a:blip>
          <a:srcRect/>
          <a:stretch>
            <a:fillRect/>
          </a:stretch>
        </p:blipFill>
        <p:spPr bwMode="auto">
          <a:xfrm>
            <a:off x="428596" y="1785926"/>
            <a:ext cx="8429684" cy="335758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6147" name="Title 5"/>
          <p:cNvSpPr>
            <a:spLocks noGrp="1"/>
          </p:cNvSpPr>
          <p:nvPr>
            <p:ph type="title"/>
          </p:nvPr>
        </p:nvSpPr>
        <p:spPr/>
        <p:txBody>
          <a:bodyPr/>
          <a:lstStyle/>
          <a:p>
            <a:pPr eaLnBrk="1" hangingPunct="1"/>
            <a:r>
              <a:rPr lang="en-US" sz="3200"/>
              <a:t>The total surface energy increases with the overall surface area</a:t>
            </a:r>
          </a:p>
        </p:txBody>
      </p:sp>
      <p:sp>
        <p:nvSpPr>
          <p:cNvPr id="7" name="TextBox 6"/>
          <p:cNvSpPr txBox="1">
            <a:spLocks noChangeArrowheads="1"/>
          </p:cNvSpPr>
          <p:nvPr/>
        </p:nvSpPr>
        <p:spPr bwMode="auto">
          <a:xfrm>
            <a:off x="928688" y="4786313"/>
            <a:ext cx="2000250" cy="369887"/>
          </a:xfrm>
          <a:prstGeom prst="rect">
            <a:avLst/>
          </a:prstGeom>
          <a:noFill/>
          <a:ln w="9525">
            <a:noFill/>
            <a:miter lim="800000"/>
            <a:headEnd/>
            <a:tailEnd/>
          </a:ln>
        </p:spPr>
        <p:txBody>
          <a:bodyPr>
            <a:spAutoFit/>
          </a:bodyPr>
          <a:lstStyle/>
          <a:p>
            <a:r>
              <a:rPr lang="es-MX" sz="1800"/>
              <a:t>For 1gr of NaCl</a:t>
            </a:r>
            <a:endParaRPr lang="en-US" sz="1800"/>
          </a:p>
        </p:txBody>
      </p:sp>
      <p:sp>
        <p:nvSpPr>
          <p:cNvPr id="8" name="TextBox 7"/>
          <p:cNvSpPr txBox="1">
            <a:spLocks noChangeArrowheads="1"/>
          </p:cNvSpPr>
          <p:nvPr/>
        </p:nvSpPr>
        <p:spPr bwMode="auto">
          <a:xfrm>
            <a:off x="642938" y="5429250"/>
            <a:ext cx="8072437" cy="1200150"/>
          </a:xfrm>
          <a:prstGeom prst="rect">
            <a:avLst/>
          </a:prstGeom>
          <a:noFill/>
          <a:ln w="9525">
            <a:noFill/>
            <a:miter lim="800000"/>
            <a:headEnd/>
            <a:tailEnd/>
          </a:ln>
        </p:spPr>
        <p:txBody>
          <a:bodyPr>
            <a:spAutoFit/>
          </a:bodyPr>
          <a:lstStyle/>
          <a:p>
            <a:r>
              <a:rPr lang="en-US"/>
              <a:t>When the particles change from centimeter size to nanometer size, the surface area and the surface energy increases seven orders of magnitude</a:t>
            </a:r>
          </a:p>
        </p:txBody>
      </p:sp>
    </p:spTree>
    <p:extLst>
      <p:ext uri="{BB962C8B-B14F-4D97-AF65-F5344CB8AC3E}">
        <p14:creationId xmlns:p14="http://schemas.microsoft.com/office/powerpoint/2010/main" val="415459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animEffect transition="in" filter="blinds(horizontal)">
                                      <p:cBhvr>
                                        <p:cTn id="7" dur="500"/>
                                        <p:tgtEl>
                                          <p:spTgt spid="7270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eaLnBrk="1" hangingPunct="1"/>
            <a:r>
              <a:rPr lang="en-US"/>
              <a:t>All nanostructured materials possess a huge surface energy.</a:t>
            </a:r>
          </a:p>
          <a:p>
            <a:pPr eaLnBrk="1" hangingPunct="1"/>
            <a:r>
              <a:rPr lang="en-US"/>
              <a:t>They are thermodynamically unstable or metastable.</a:t>
            </a:r>
          </a:p>
          <a:p>
            <a:pPr eaLnBrk="1" hangingPunct="1"/>
            <a:r>
              <a:rPr lang="en-US"/>
              <a:t>It is necessary to overcome the surface energy, and to prevent the nanostructures or nanomaterials from  growth in size, driven by the reduction of overall surface energy.</a:t>
            </a:r>
          </a:p>
        </p:txBody>
      </p:sp>
      <p:sp>
        <p:nvSpPr>
          <p:cNvPr id="7171" name="Rectangle 2"/>
          <p:cNvSpPr>
            <a:spLocks noGrp="1" noChangeArrowheads="1"/>
          </p:cNvSpPr>
          <p:nvPr>
            <p:ph type="title"/>
          </p:nvPr>
        </p:nvSpPr>
        <p:spPr/>
        <p:txBody>
          <a:bodyPr/>
          <a:lstStyle/>
          <a:p>
            <a:pPr eaLnBrk="1" hangingPunct="1"/>
            <a:r>
              <a:rPr lang="en-US" altLang="zh-TW"/>
              <a:t>Important</a:t>
            </a:r>
          </a:p>
        </p:txBody>
      </p:sp>
    </p:spTree>
    <p:extLst>
      <p:ext uri="{BB962C8B-B14F-4D97-AF65-F5344CB8AC3E}">
        <p14:creationId xmlns:p14="http://schemas.microsoft.com/office/powerpoint/2010/main" val="194421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TW"/>
              <a:t>Surface energy</a:t>
            </a:r>
          </a:p>
        </p:txBody>
      </p:sp>
      <p:sp>
        <p:nvSpPr>
          <p:cNvPr id="73731" name="Rectangle 3"/>
          <p:cNvSpPr>
            <a:spLocks noGrp="1" noChangeArrowheads="1"/>
          </p:cNvSpPr>
          <p:nvPr>
            <p:ph type="body" idx="1"/>
          </p:nvPr>
        </p:nvSpPr>
        <p:spPr/>
        <p:txBody>
          <a:bodyPr/>
          <a:lstStyle/>
          <a:p>
            <a:pPr eaLnBrk="1" hangingPunct="1"/>
            <a:r>
              <a:rPr lang="en-US" altLang="zh-TW"/>
              <a:t>Origin</a:t>
            </a:r>
          </a:p>
          <a:p>
            <a:pPr lvl="1" eaLnBrk="1" hangingPunct="1"/>
            <a:r>
              <a:rPr lang="en-US" altLang="zh-TW"/>
              <a:t>Atoms or molecules on a solid surface possess fewer nearest neighbors or coordination numbers, thus have unsatisfied bonds exposed to the surface.</a:t>
            </a:r>
          </a:p>
          <a:p>
            <a:pPr lvl="1" eaLnBrk="1" hangingPunct="1"/>
            <a:r>
              <a:rPr lang="en-US" altLang="zh-TW"/>
              <a:t>The lattice constants of the entire solid particles show an appreciable reduction.</a:t>
            </a:r>
          </a:p>
          <a:p>
            <a:pPr lvl="1" eaLnBrk="1" hangingPunct="1"/>
            <a:endParaRPr lang="en-US" altLang="zh-TW"/>
          </a:p>
        </p:txBody>
      </p:sp>
    </p:spTree>
    <p:extLst>
      <p:ext uri="{BB962C8B-B14F-4D97-AF65-F5344CB8AC3E}">
        <p14:creationId xmlns:p14="http://schemas.microsoft.com/office/powerpoint/2010/main" val="305135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731">
                                            <p:txEl>
                                              <p:pRg st="1" end="1"/>
                                            </p:txEl>
                                          </p:spTgt>
                                        </p:tgtEl>
                                        <p:attrNameLst>
                                          <p:attrName>style.visibility</p:attrName>
                                        </p:attrNameLst>
                                      </p:cBhvr>
                                      <p:to>
                                        <p:strVal val="visible"/>
                                      </p:to>
                                    </p:set>
                                    <p:animEffect transition="in" filter="blinds(horizontal)">
                                      <p:cBhvr>
                                        <p:cTn id="7" dur="500"/>
                                        <p:tgtEl>
                                          <p:spTgt spid="737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3731">
                                            <p:txEl>
                                              <p:pRg st="2" end="2"/>
                                            </p:txEl>
                                          </p:spTgt>
                                        </p:tgtEl>
                                        <p:attrNameLst>
                                          <p:attrName>style.visibility</p:attrName>
                                        </p:attrNameLst>
                                      </p:cBhvr>
                                      <p:to>
                                        <p:strVal val="visible"/>
                                      </p:to>
                                    </p:set>
                                    <p:animEffect transition="in" filter="blinds(horizontal)">
                                      <p:cBhvr>
                                        <p:cTn id="12" dur="500"/>
                                        <p:tgtEl>
                                          <p:spTgt spid="737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a:xfrm>
            <a:off x="642910" y="428604"/>
            <a:ext cx="7772400" cy="4114800"/>
          </a:xfrm>
        </p:spPr>
        <p:txBody>
          <a:bodyPr/>
          <a:lstStyle/>
          <a:p>
            <a:pPr eaLnBrk="1" hangingPunct="1"/>
            <a:r>
              <a:rPr lang="en-US" altLang="zh-TW"/>
              <a:t>Definition</a:t>
            </a:r>
          </a:p>
          <a:p>
            <a:pPr lvl="1" eaLnBrk="1" hangingPunct="1"/>
            <a:r>
              <a:rPr lang="en-US" altLang="zh-TW"/>
              <a:t>It is the energy required to create a unit area of “new” surface</a:t>
            </a:r>
          </a:p>
        </p:txBody>
      </p:sp>
      <p:graphicFrame>
        <p:nvGraphicFramePr>
          <p:cNvPr id="74756" name="Object 4"/>
          <p:cNvGraphicFramePr>
            <a:graphicFrameLocks noChangeAspect="1"/>
          </p:cNvGraphicFramePr>
          <p:nvPr/>
        </p:nvGraphicFramePr>
        <p:xfrm>
          <a:off x="1089025" y="3094038"/>
          <a:ext cx="3668713" cy="1068387"/>
        </p:xfrm>
        <a:graphic>
          <a:graphicData uri="http://schemas.openxmlformats.org/presentationml/2006/ole">
            <mc:AlternateContent xmlns:mc="http://schemas.openxmlformats.org/markup-compatibility/2006">
              <mc:Choice xmlns:v="urn:schemas-microsoft-com:vml" Requires="v">
                <p:oleObj spid="_x0000_s1051" name="Equation" r:id="rId3" imgW="1612800" imgH="469800" progId="Equation.3">
                  <p:embed/>
                </p:oleObj>
              </mc:Choice>
              <mc:Fallback>
                <p:oleObj name="Equation" r:id="rId3" imgW="161280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025" y="3094038"/>
                        <a:ext cx="3668713" cy="10683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4758" name="Text Box 6"/>
          <p:cNvSpPr txBox="1">
            <a:spLocks noChangeArrowheads="1"/>
          </p:cNvSpPr>
          <p:nvPr/>
        </p:nvSpPr>
        <p:spPr bwMode="auto">
          <a:xfrm>
            <a:off x="1328738" y="4543425"/>
            <a:ext cx="1646237" cy="457200"/>
          </a:xfrm>
          <a:prstGeom prst="rect">
            <a:avLst/>
          </a:prstGeom>
          <a:noFill/>
          <a:ln w="9525">
            <a:noFill/>
            <a:miter lim="800000"/>
            <a:headEnd/>
            <a:tailEnd/>
          </a:ln>
        </p:spPr>
        <p:txBody>
          <a:bodyPr wrap="none">
            <a:spAutoFit/>
          </a:bodyPr>
          <a:lstStyle/>
          <a:p>
            <a:r>
              <a:rPr lang="en-US" altLang="zh-TW"/>
              <a:t>surface area</a:t>
            </a:r>
          </a:p>
        </p:txBody>
      </p:sp>
      <p:sp>
        <p:nvSpPr>
          <p:cNvPr id="74760" name="Text Box 8"/>
          <p:cNvSpPr txBox="1">
            <a:spLocks noChangeArrowheads="1"/>
          </p:cNvSpPr>
          <p:nvPr/>
        </p:nvSpPr>
        <p:spPr bwMode="auto">
          <a:xfrm>
            <a:off x="3690938" y="4543425"/>
            <a:ext cx="3208337" cy="461963"/>
          </a:xfrm>
          <a:prstGeom prst="rect">
            <a:avLst/>
          </a:prstGeom>
          <a:noFill/>
          <a:ln w="9525">
            <a:noFill/>
            <a:miter lim="800000"/>
            <a:headEnd/>
            <a:tailEnd/>
          </a:ln>
        </p:spPr>
        <p:txBody>
          <a:bodyPr wrap="none">
            <a:spAutoFit/>
          </a:bodyPr>
          <a:lstStyle/>
          <a:p>
            <a:r>
              <a:rPr lang="en-US" altLang="zh-TW"/>
              <a:t>half of the bond strength</a:t>
            </a:r>
          </a:p>
        </p:txBody>
      </p:sp>
      <p:sp>
        <p:nvSpPr>
          <p:cNvPr id="74762" name="Text Box 10"/>
          <p:cNvSpPr txBox="1">
            <a:spLocks noChangeArrowheads="1"/>
          </p:cNvSpPr>
          <p:nvPr/>
        </p:nvSpPr>
        <p:spPr bwMode="auto">
          <a:xfrm>
            <a:off x="3827463" y="2562225"/>
            <a:ext cx="3487737" cy="461963"/>
          </a:xfrm>
          <a:prstGeom prst="rect">
            <a:avLst/>
          </a:prstGeom>
          <a:noFill/>
          <a:ln w="9525">
            <a:noFill/>
            <a:miter lim="800000"/>
            <a:headEnd/>
            <a:tailEnd/>
          </a:ln>
        </p:spPr>
        <p:txBody>
          <a:bodyPr wrap="none">
            <a:spAutoFit/>
          </a:bodyPr>
          <a:lstStyle/>
          <a:p>
            <a:r>
              <a:rPr lang="en-US" altLang="zh-TW"/>
              <a:t>Number of atoms/unit area</a:t>
            </a:r>
          </a:p>
        </p:txBody>
      </p:sp>
      <p:grpSp>
        <p:nvGrpSpPr>
          <p:cNvPr id="14" name="Group 13"/>
          <p:cNvGrpSpPr/>
          <p:nvPr/>
        </p:nvGrpSpPr>
        <p:grpSpPr>
          <a:xfrm>
            <a:off x="2136775" y="2409825"/>
            <a:ext cx="2362200" cy="2209800"/>
            <a:chOff x="2136775" y="2409825"/>
            <a:chExt cx="2362200" cy="2209800"/>
          </a:xfrm>
        </p:grpSpPr>
        <p:sp>
          <p:nvSpPr>
            <p:cNvPr id="1028" name="Line 5"/>
            <p:cNvSpPr>
              <a:spLocks noChangeShapeType="1"/>
            </p:cNvSpPr>
            <p:nvPr/>
          </p:nvSpPr>
          <p:spPr bwMode="auto">
            <a:xfrm flipV="1">
              <a:off x="2136775" y="4010025"/>
              <a:ext cx="0" cy="609600"/>
            </a:xfrm>
            <a:prstGeom prst="line">
              <a:avLst/>
            </a:prstGeom>
            <a:noFill/>
            <a:ln w="9525">
              <a:solidFill>
                <a:schemeClr val="tx1"/>
              </a:solidFill>
              <a:round/>
              <a:headEnd/>
              <a:tailEnd type="triangle" w="med" len="med"/>
            </a:ln>
          </p:spPr>
          <p:txBody>
            <a:bodyPr wrap="none" anchor="ctr"/>
            <a:lstStyle/>
            <a:p>
              <a:endParaRPr lang="en-US"/>
            </a:p>
          </p:txBody>
        </p:sp>
        <p:sp>
          <p:nvSpPr>
            <p:cNvPr id="1030" name="Line 7"/>
            <p:cNvSpPr>
              <a:spLocks noChangeShapeType="1"/>
            </p:cNvSpPr>
            <p:nvPr/>
          </p:nvSpPr>
          <p:spPr bwMode="auto">
            <a:xfrm flipV="1">
              <a:off x="4498975" y="4010025"/>
              <a:ext cx="0" cy="609600"/>
            </a:xfrm>
            <a:prstGeom prst="line">
              <a:avLst/>
            </a:prstGeom>
            <a:noFill/>
            <a:ln w="9525">
              <a:solidFill>
                <a:schemeClr val="tx1"/>
              </a:solidFill>
              <a:round/>
              <a:headEnd/>
              <a:tailEnd type="triangle" w="med" len="med"/>
            </a:ln>
          </p:spPr>
          <p:txBody>
            <a:bodyPr wrap="none" anchor="ctr"/>
            <a:lstStyle/>
            <a:p>
              <a:endParaRPr lang="en-US"/>
            </a:p>
          </p:txBody>
        </p:sp>
        <p:sp>
          <p:nvSpPr>
            <p:cNvPr id="1032" name="Line 9"/>
            <p:cNvSpPr>
              <a:spLocks noChangeShapeType="1"/>
            </p:cNvSpPr>
            <p:nvPr/>
          </p:nvSpPr>
          <p:spPr bwMode="auto">
            <a:xfrm>
              <a:off x="3995738" y="3019425"/>
              <a:ext cx="0" cy="381000"/>
            </a:xfrm>
            <a:prstGeom prst="line">
              <a:avLst/>
            </a:prstGeom>
            <a:noFill/>
            <a:ln w="9525">
              <a:solidFill>
                <a:schemeClr val="tx1"/>
              </a:solidFill>
              <a:round/>
              <a:headEnd/>
              <a:tailEnd type="triangle" w="med" len="med"/>
            </a:ln>
          </p:spPr>
          <p:txBody>
            <a:bodyPr wrap="none" anchor="ctr"/>
            <a:lstStyle/>
            <a:p>
              <a:endParaRPr lang="en-US"/>
            </a:p>
          </p:txBody>
        </p:sp>
        <p:sp>
          <p:nvSpPr>
            <p:cNvPr id="1034" name="Line 11"/>
            <p:cNvSpPr>
              <a:spLocks noChangeShapeType="1"/>
            </p:cNvSpPr>
            <p:nvPr/>
          </p:nvSpPr>
          <p:spPr bwMode="auto">
            <a:xfrm>
              <a:off x="3614738" y="2409825"/>
              <a:ext cx="0" cy="914400"/>
            </a:xfrm>
            <a:prstGeom prst="line">
              <a:avLst/>
            </a:prstGeom>
            <a:noFill/>
            <a:ln w="9525">
              <a:solidFill>
                <a:schemeClr val="tx1"/>
              </a:solidFill>
              <a:round/>
              <a:headEnd/>
              <a:tailEnd type="triangle" w="med" len="med"/>
            </a:ln>
          </p:spPr>
          <p:txBody>
            <a:bodyPr wrap="none" anchor="ctr"/>
            <a:lstStyle/>
            <a:p>
              <a:endParaRPr lang="en-US"/>
            </a:p>
          </p:txBody>
        </p:sp>
      </p:grpSp>
      <p:sp>
        <p:nvSpPr>
          <p:cNvPr id="74764" name="Text Box 12"/>
          <p:cNvSpPr txBox="1">
            <a:spLocks noChangeArrowheads="1"/>
          </p:cNvSpPr>
          <p:nvPr/>
        </p:nvSpPr>
        <p:spPr bwMode="auto">
          <a:xfrm>
            <a:off x="3522663" y="1917700"/>
            <a:ext cx="3171825" cy="457200"/>
          </a:xfrm>
          <a:prstGeom prst="rect">
            <a:avLst/>
          </a:prstGeom>
          <a:noFill/>
          <a:ln w="9525">
            <a:noFill/>
            <a:miter lim="800000"/>
            <a:headEnd/>
            <a:tailEnd/>
          </a:ln>
        </p:spPr>
        <p:txBody>
          <a:bodyPr wrap="none">
            <a:spAutoFit/>
          </a:bodyPr>
          <a:lstStyle/>
          <a:p>
            <a:r>
              <a:rPr lang="en-US" altLang="zh-TW"/>
              <a:t>number of broken bonds</a:t>
            </a:r>
          </a:p>
        </p:txBody>
      </p:sp>
      <p:sp>
        <p:nvSpPr>
          <p:cNvPr id="74765" name="Text Box 13"/>
          <p:cNvSpPr txBox="1">
            <a:spLocks noChangeArrowheads="1"/>
          </p:cNvSpPr>
          <p:nvPr/>
        </p:nvSpPr>
        <p:spPr bwMode="auto">
          <a:xfrm>
            <a:off x="4910138" y="3324225"/>
            <a:ext cx="3516312" cy="457200"/>
          </a:xfrm>
          <a:prstGeom prst="rect">
            <a:avLst/>
          </a:prstGeom>
          <a:noFill/>
          <a:ln w="9525">
            <a:noFill/>
            <a:miter lim="800000"/>
            <a:headEnd/>
            <a:tailEnd/>
          </a:ln>
        </p:spPr>
        <p:txBody>
          <a:bodyPr wrap="none">
            <a:spAutoFit/>
          </a:bodyPr>
          <a:lstStyle/>
          <a:p>
            <a:r>
              <a:rPr lang="en-US" altLang="zh-TW">
                <a:solidFill>
                  <a:srgbClr val="FF3300"/>
                </a:solidFill>
              </a:rPr>
              <a:t>when brake into two pieces</a:t>
            </a:r>
          </a:p>
        </p:txBody>
      </p:sp>
      <p:sp>
        <p:nvSpPr>
          <p:cNvPr id="16" name="Title 15"/>
          <p:cNvSpPr>
            <a:spLocks noGrp="1"/>
          </p:cNvSpPr>
          <p:nvPr>
            <p:ph type="title"/>
          </p:nvPr>
        </p:nvSpPr>
        <p:spPr>
          <a:xfrm>
            <a:off x="571472" y="5357826"/>
            <a:ext cx="8358187" cy="1143000"/>
          </a:xfrm>
        </p:spPr>
        <p:txBody>
          <a:bodyPr/>
          <a:lstStyle/>
          <a:p>
            <a:pPr algn="just" eaLnBrk="1" hangingPunct="1"/>
            <a:r>
              <a:rPr lang="en-US" sz="2000" dirty="0"/>
              <a:t>When there is an appreciable surface relaxation such as the surface atoms moving inwardly, or there is a surface restructuration, surface energy will be lower than that estimated by this equation. </a:t>
            </a:r>
            <a:endParaRPr lang="en-US" dirty="0"/>
          </a:p>
        </p:txBody>
      </p:sp>
    </p:spTree>
    <p:extLst>
      <p:ext uri="{BB962C8B-B14F-4D97-AF65-F5344CB8AC3E}">
        <p14:creationId xmlns:p14="http://schemas.microsoft.com/office/powerpoint/2010/main" val="5485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55">
                                            <p:txEl>
                                              <p:pRg st="1" end="1"/>
                                            </p:txEl>
                                          </p:spTgt>
                                        </p:tgtEl>
                                        <p:attrNameLst>
                                          <p:attrName>style.visibility</p:attrName>
                                        </p:attrNameLst>
                                      </p:cBhvr>
                                      <p:to>
                                        <p:strVal val="visible"/>
                                      </p:to>
                                    </p:set>
                                    <p:animEffect transition="in" filter="blinds(horizontal)">
                                      <p:cBhvr>
                                        <p:cTn id="7" dur="500"/>
                                        <p:tgtEl>
                                          <p:spTgt spid="747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4756"/>
                                        </p:tgtEl>
                                        <p:attrNameLst>
                                          <p:attrName>style.visibility</p:attrName>
                                        </p:attrNameLst>
                                      </p:cBhvr>
                                      <p:to>
                                        <p:strVal val="visible"/>
                                      </p:to>
                                    </p:set>
                                    <p:animEffect transition="in" filter="blinds(horizontal)">
                                      <p:cBhvr>
                                        <p:cTn id="12" dur="500"/>
                                        <p:tgtEl>
                                          <p:spTgt spid="747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4758"/>
                                        </p:tgtEl>
                                        <p:attrNameLst>
                                          <p:attrName>style.visibility</p:attrName>
                                        </p:attrNameLst>
                                      </p:cBhvr>
                                      <p:to>
                                        <p:strVal val="visible"/>
                                      </p:to>
                                    </p:set>
                                    <p:animEffect transition="in" filter="blinds(horizontal)">
                                      <p:cBhvr>
                                        <p:cTn id="22" dur="500"/>
                                        <p:tgtEl>
                                          <p:spTgt spid="7475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4764"/>
                                        </p:tgtEl>
                                        <p:attrNameLst>
                                          <p:attrName>style.visibility</p:attrName>
                                        </p:attrNameLst>
                                      </p:cBhvr>
                                      <p:to>
                                        <p:strVal val="visible"/>
                                      </p:to>
                                    </p:set>
                                    <p:animEffect transition="in" filter="blinds(horizontal)">
                                      <p:cBhvr>
                                        <p:cTn id="27" dur="500"/>
                                        <p:tgtEl>
                                          <p:spTgt spid="7476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4762"/>
                                        </p:tgtEl>
                                        <p:attrNameLst>
                                          <p:attrName>style.visibility</p:attrName>
                                        </p:attrNameLst>
                                      </p:cBhvr>
                                      <p:to>
                                        <p:strVal val="visible"/>
                                      </p:to>
                                    </p:set>
                                    <p:animEffect transition="in" filter="blinds(horizontal)">
                                      <p:cBhvr>
                                        <p:cTn id="32" dur="500"/>
                                        <p:tgtEl>
                                          <p:spTgt spid="7476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4760"/>
                                        </p:tgtEl>
                                        <p:attrNameLst>
                                          <p:attrName>style.visibility</p:attrName>
                                        </p:attrNameLst>
                                      </p:cBhvr>
                                      <p:to>
                                        <p:strVal val="visible"/>
                                      </p:to>
                                    </p:set>
                                    <p:animEffect transition="in" filter="blinds(horizontal)">
                                      <p:cBhvr>
                                        <p:cTn id="37" dur="500"/>
                                        <p:tgtEl>
                                          <p:spTgt spid="7476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4765"/>
                                        </p:tgtEl>
                                        <p:attrNameLst>
                                          <p:attrName>style.visibility</p:attrName>
                                        </p:attrNameLst>
                                      </p:cBhvr>
                                      <p:to>
                                        <p:strVal val="visible"/>
                                      </p:to>
                                    </p:set>
                                    <p:animEffect transition="in" filter="blinds(horizontal)">
                                      <p:cBhvr>
                                        <p:cTn id="42" dur="500"/>
                                        <p:tgtEl>
                                          <p:spTgt spid="7476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p:bldP spid="74760" grpId="0"/>
      <p:bldP spid="74762" grpId="0"/>
      <p:bldP spid="74764" grpId="0"/>
      <p:bldP spid="74765" grpId="0"/>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3"/>
          <a:srcRect/>
          <a:stretch>
            <a:fillRect/>
          </a:stretch>
        </p:blipFill>
        <p:spPr bwMode="auto">
          <a:xfrm>
            <a:off x="1000100" y="428604"/>
            <a:ext cx="3486150" cy="3238500"/>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9091" name="Picture 3"/>
          <p:cNvPicPr>
            <a:picLocks noChangeAspect="1" noChangeArrowheads="1"/>
          </p:cNvPicPr>
          <p:nvPr/>
        </p:nvPicPr>
        <p:blipFill>
          <a:blip r:embed="rId4"/>
          <a:srcRect/>
          <a:stretch>
            <a:fillRect/>
          </a:stretch>
        </p:blipFill>
        <p:spPr bwMode="auto">
          <a:xfrm>
            <a:off x="1285852" y="3929066"/>
            <a:ext cx="2667000" cy="2476500"/>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6" name="Object 4"/>
          <p:cNvGraphicFramePr>
            <a:graphicFrameLocks noChangeAspect="1"/>
          </p:cNvGraphicFramePr>
          <p:nvPr/>
        </p:nvGraphicFramePr>
        <p:xfrm>
          <a:off x="5000625" y="1143000"/>
          <a:ext cx="3214688" cy="1246188"/>
        </p:xfrm>
        <a:graphic>
          <a:graphicData uri="http://schemas.openxmlformats.org/presentationml/2006/ole">
            <mc:AlternateContent xmlns:mc="http://schemas.openxmlformats.org/markup-compatibility/2006">
              <mc:Choice xmlns:v="urn:schemas-microsoft-com:vml" Requires="v">
                <p:oleObj spid="_x0000_s19509" name="Equation" r:id="rId5" imgW="1015920" imgH="393480" progId="Equation.3">
                  <p:embed/>
                </p:oleObj>
              </mc:Choice>
              <mc:Fallback>
                <p:oleObj name="Equation" r:id="rId5" imgW="101592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625" y="1143000"/>
                        <a:ext cx="3214688" cy="12461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9093" name="Object 5"/>
          <p:cNvGraphicFramePr>
            <a:graphicFrameLocks noChangeAspect="1"/>
          </p:cNvGraphicFramePr>
          <p:nvPr>
            <p:extLst>
              <p:ext uri="{D42A27DB-BD31-4B8C-83A1-F6EECF244321}">
                <p14:modId xmlns:p14="http://schemas.microsoft.com/office/powerpoint/2010/main" val="205973338"/>
              </p:ext>
            </p:extLst>
          </p:nvPr>
        </p:nvGraphicFramePr>
        <p:xfrm>
          <a:off x="5643563" y="4017752"/>
          <a:ext cx="2209800" cy="1246188"/>
        </p:xfrm>
        <a:graphic>
          <a:graphicData uri="http://schemas.openxmlformats.org/presentationml/2006/ole">
            <mc:AlternateContent xmlns:mc="http://schemas.openxmlformats.org/markup-compatibility/2006">
              <mc:Choice xmlns:v="urn:schemas-microsoft-com:vml" Requires="v">
                <p:oleObj spid="_x0000_s19510" name="Equation" r:id="rId7" imgW="698400" imgH="393480" progId="Equation.3">
                  <p:embed/>
                </p:oleObj>
              </mc:Choice>
              <mc:Fallback>
                <p:oleObj name="Equation" r:id="rId7" imgW="6984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3563" y="4017752"/>
                        <a:ext cx="2209800" cy="12461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9218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blinds(horizontal)">
                                      <p:cBhvr>
                                        <p:cTn id="7" dur="500"/>
                                        <p:tgtEl>
                                          <p:spTgt spid="890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9091"/>
                                        </p:tgtEl>
                                        <p:attrNameLst>
                                          <p:attrName>style.visibility</p:attrName>
                                        </p:attrNameLst>
                                      </p:cBhvr>
                                      <p:to>
                                        <p:strVal val="visible"/>
                                      </p:to>
                                    </p:set>
                                    <p:animEffect transition="in" filter="blinds(horizontal)">
                                      <p:cBhvr>
                                        <p:cTn id="12" dur="500"/>
                                        <p:tgtEl>
                                          <p:spTgt spid="8909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9093"/>
                                        </p:tgtEl>
                                        <p:attrNameLst>
                                          <p:attrName>style.visibility</p:attrName>
                                        </p:attrNameLst>
                                      </p:cBhvr>
                                      <p:to>
                                        <p:strVal val="visible"/>
                                      </p:to>
                                    </p:set>
                                    <p:animEffect transition="in" filter="blinds(horizontal)">
                                      <p:cBhvr>
                                        <p:cTn id="22" dur="500"/>
                                        <p:tgtEl>
                                          <p:spTgt spid="89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32FED458-D317-FE44-9992-96F0A8F4C0EF}"/>
              </a:ext>
            </a:extLst>
          </p:cNvPr>
          <p:cNvSpPr>
            <a:spLocks noChangeArrowheads="1"/>
          </p:cNvSpPr>
          <p:nvPr/>
        </p:nvSpPr>
        <p:spPr bwMode="auto">
          <a:xfrm>
            <a:off x="455236" y="119277"/>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GB" altLang="en-US" sz="4000" dirty="0">
                <a:solidFill>
                  <a:srgbClr val="F100FE"/>
                </a:solidFill>
                <a:latin typeface="Arial Black" panose="020B0604020202020204" pitchFamily="34" charset="0"/>
              </a:rPr>
              <a:t>Thermal fluctuations</a:t>
            </a:r>
            <a:endParaRPr lang="en-GB" altLang="en-US" sz="4000" dirty="0">
              <a:solidFill>
                <a:srgbClr val="F100FE"/>
              </a:solidFill>
            </a:endParaRPr>
          </a:p>
        </p:txBody>
      </p:sp>
      <p:sp>
        <p:nvSpPr>
          <p:cNvPr id="96259" name="Rectangle 3">
            <a:extLst>
              <a:ext uri="{FF2B5EF4-FFF2-40B4-BE49-F238E27FC236}">
                <a16:creationId xmlns:a16="http://schemas.microsoft.com/office/drawing/2014/main" id="{65004911-1916-3E48-A4CD-97B1B203DADB}"/>
              </a:ext>
            </a:extLst>
          </p:cNvPr>
          <p:cNvSpPr>
            <a:spLocks noChangeArrowheads="1"/>
          </p:cNvSpPr>
          <p:nvPr/>
        </p:nvSpPr>
        <p:spPr bwMode="auto">
          <a:xfrm>
            <a:off x="129863" y="3408553"/>
            <a:ext cx="8762617" cy="35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r>
              <a:rPr lang="en-GB" altLang="en-US" sz="2000" dirty="0">
                <a:latin typeface="Arial" panose="020B0604020202020204" pitchFamily="34" charset="0"/>
              </a:rPr>
              <a:t>Soft condensed matter is not static but in constant motion at the level of molecules and particles.</a:t>
            </a:r>
          </a:p>
          <a:p>
            <a:r>
              <a:rPr lang="en-GB" altLang="en-US" sz="2000" dirty="0">
                <a:solidFill>
                  <a:schemeClr val="accent2"/>
                </a:solidFill>
                <a:latin typeface="Arial" panose="020B0604020202020204" pitchFamily="34" charset="0"/>
              </a:rPr>
              <a:t>The “equipartition of energy” means that for each degree of freedom of a particle to move, there is 1/2kT of thermal energy.</a:t>
            </a:r>
            <a:r>
              <a:rPr lang="en-GB" altLang="en-US" sz="2000" dirty="0">
                <a:latin typeface="Arial" panose="020B0604020202020204" pitchFamily="34" charset="0"/>
              </a:rPr>
              <a:t>  </a:t>
            </a:r>
          </a:p>
          <a:p>
            <a:r>
              <a:rPr lang="en-GB" altLang="en-US" sz="2000" dirty="0">
                <a:solidFill>
                  <a:srgbClr val="F100FE"/>
                </a:solidFill>
                <a:latin typeface="Arial" panose="020B0604020202020204" pitchFamily="34" charset="0"/>
              </a:rPr>
              <a:t>For a colloidal particle able to undergo translation in the x, y and z directions, thermal energy is 3/2 </a:t>
            </a:r>
            <a:r>
              <a:rPr lang="en-GB" altLang="en-US" sz="2000" dirty="0" err="1">
                <a:solidFill>
                  <a:srgbClr val="F100FE"/>
                </a:solidFill>
                <a:latin typeface="Arial" panose="020B0604020202020204" pitchFamily="34" charset="0"/>
              </a:rPr>
              <a:t>kT.</a:t>
            </a:r>
            <a:endParaRPr lang="en-GB" altLang="en-US" sz="2000" dirty="0">
              <a:solidFill>
                <a:srgbClr val="F100FE"/>
              </a:solidFill>
              <a:latin typeface="Arial" panose="020B0604020202020204" pitchFamily="34" charset="0"/>
            </a:endParaRPr>
          </a:p>
          <a:p>
            <a:r>
              <a:rPr lang="en-GB" altLang="en-US" sz="2000" dirty="0">
                <a:solidFill>
                  <a:schemeClr val="accent2"/>
                </a:solidFill>
                <a:latin typeface="Arial" panose="020B0604020202020204" pitchFamily="34" charset="0"/>
              </a:rPr>
              <a:t>k = 1.38 x 10</a:t>
            </a:r>
            <a:r>
              <a:rPr lang="en-GB" altLang="en-US" sz="2000" baseline="30000" dirty="0">
                <a:solidFill>
                  <a:schemeClr val="accent2"/>
                </a:solidFill>
                <a:latin typeface="Arial" panose="020B0604020202020204" pitchFamily="34" charset="0"/>
              </a:rPr>
              <a:t>-23</a:t>
            </a:r>
            <a:r>
              <a:rPr lang="en-GB" altLang="en-US" sz="2000" dirty="0">
                <a:solidFill>
                  <a:schemeClr val="accent2"/>
                </a:solidFill>
                <a:latin typeface="Arial" panose="020B0604020202020204" pitchFamily="34" charset="0"/>
              </a:rPr>
              <a:t> JK</a:t>
            </a:r>
            <a:r>
              <a:rPr lang="en-GB" altLang="en-US" sz="2000" baseline="30000" dirty="0">
                <a:solidFill>
                  <a:schemeClr val="accent2"/>
                </a:solidFill>
                <a:latin typeface="Arial" panose="020B0604020202020204" pitchFamily="34" charset="0"/>
              </a:rPr>
              <a:t>-1</a:t>
            </a:r>
            <a:r>
              <a:rPr lang="en-GB" altLang="en-US" sz="2000" dirty="0">
                <a:solidFill>
                  <a:schemeClr val="accent2"/>
                </a:solidFill>
                <a:latin typeface="Arial" panose="020B0604020202020204" pitchFamily="34" charset="0"/>
              </a:rPr>
              <a:t>, so </a:t>
            </a:r>
            <a:r>
              <a:rPr lang="en-GB" altLang="en-US" sz="2000" dirty="0" err="1">
                <a:solidFill>
                  <a:schemeClr val="accent2"/>
                </a:solidFill>
                <a:latin typeface="Arial" panose="020B0604020202020204" pitchFamily="34" charset="0"/>
              </a:rPr>
              <a:t>kT</a:t>
            </a:r>
            <a:r>
              <a:rPr lang="en-GB" altLang="en-US" sz="2000" dirty="0">
                <a:solidFill>
                  <a:schemeClr val="accent2"/>
                </a:solidFill>
                <a:latin typeface="Arial" panose="020B0604020202020204" pitchFamily="34" charset="0"/>
              </a:rPr>
              <a:t> = 4 x 10</a:t>
            </a:r>
            <a:r>
              <a:rPr lang="en-GB" altLang="en-US" sz="2000" baseline="30000" dirty="0">
                <a:solidFill>
                  <a:schemeClr val="accent2"/>
                </a:solidFill>
                <a:latin typeface="Arial" panose="020B0604020202020204" pitchFamily="34" charset="0"/>
              </a:rPr>
              <a:t>-21</a:t>
            </a:r>
            <a:r>
              <a:rPr lang="en-GB" altLang="en-US" sz="2000" dirty="0">
                <a:solidFill>
                  <a:schemeClr val="accent2"/>
                </a:solidFill>
                <a:latin typeface="Arial" panose="020B0604020202020204" pitchFamily="34" charset="0"/>
              </a:rPr>
              <a:t> J per molecule at room temperature (300 K).</a:t>
            </a:r>
            <a:endParaRPr lang="en-GB" altLang="en-US" sz="2000" dirty="0">
              <a:latin typeface="Arial" panose="020B0604020202020204" pitchFamily="34" charset="0"/>
            </a:endParaRPr>
          </a:p>
          <a:p>
            <a:r>
              <a:rPr lang="en-GB" altLang="en-US" sz="2000" dirty="0" err="1">
                <a:latin typeface="Arial" panose="020B0604020202020204" pitchFamily="34" charset="0"/>
              </a:rPr>
              <a:t>kT</a:t>
            </a:r>
            <a:r>
              <a:rPr lang="en-GB" altLang="en-US" sz="2000" dirty="0">
                <a:latin typeface="Arial" panose="020B0604020202020204" pitchFamily="34" charset="0"/>
              </a:rPr>
              <a:t> is a useful “gauge” of bond energy.</a:t>
            </a:r>
            <a:endParaRPr lang="en-GB" altLang="en-US" sz="2400" dirty="0">
              <a:latin typeface="Arial" panose="020B0604020202020204" pitchFamily="34" charset="0"/>
            </a:endParaRPr>
          </a:p>
        </p:txBody>
      </p:sp>
      <p:grpSp>
        <p:nvGrpSpPr>
          <p:cNvPr id="2" name="Group 15">
            <a:extLst>
              <a:ext uri="{FF2B5EF4-FFF2-40B4-BE49-F238E27FC236}">
                <a16:creationId xmlns:a16="http://schemas.microsoft.com/office/drawing/2014/main" id="{3614921B-3B09-E040-BBCB-256438B3FF89}"/>
              </a:ext>
            </a:extLst>
          </p:cNvPr>
          <p:cNvGrpSpPr>
            <a:grpSpLocks/>
          </p:cNvGrpSpPr>
          <p:nvPr/>
        </p:nvGrpSpPr>
        <p:grpSpPr bwMode="auto">
          <a:xfrm>
            <a:off x="294927" y="836712"/>
            <a:ext cx="8597553" cy="2624336"/>
            <a:chOff x="-586" y="2112"/>
            <a:chExt cx="5914" cy="2016"/>
          </a:xfrm>
        </p:grpSpPr>
        <p:grpSp>
          <p:nvGrpSpPr>
            <p:cNvPr id="46085" name="Group 13">
              <a:extLst>
                <a:ext uri="{FF2B5EF4-FFF2-40B4-BE49-F238E27FC236}">
                  <a16:creationId xmlns:a16="http://schemas.microsoft.com/office/drawing/2014/main" id="{31B2C8DD-8E7F-874E-9421-AEAAF2A02FA3}"/>
                </a:ext>
              </a:extLst>
            </p:cNvPr>
            <p:cNvGrpSpPr>
              <a:grpSpLocks/>
            </p:cNvGrpSpPr>
            <p:nvPr/>
          </p:nvGrpSpPr>
          <p:grpSpPr bwMode="auto">
            <a:xfrm>
              <a:off x="3936" y="2112"/>
              <a:ext cx="1392" cy="2016"/>
              <a:chOff x="3984" y="1728"/>
              <a:chExt cx="1392" cy="2016"/>
            </a:xfrm>
          </p:grpSpPr>
          <p:sp>
            <p:nvSpPr>
              <p:cNvPr id="46087" name="Line 5">
                <a:extLst>
                  <a:ext uri="{FF2B5EF4-FFF2-40B4-BE49-F238E27FC236}">
                    <a16:creationId xmlns:a16="http://schemas.microsoft.com/office/drawing/2014/main" id="{55D708CF-8AC7-6D4B-926F-3E90F786964A}"/>
                  </a:ext>
                </a:extLst>
              </p:cNvPr>
              <p:cNvSpPr>
                <a:spLocks noChangeShapeType="1"/>
              </p:cNvSpPr>
              <p:nvPr/>
            </p:nvSpPr>
            <p:spPr bwMode="auto">
              <a:xfrm flipV="1">
                <a:off x="3984" y="1872"/>
                <a:ext cx="0" cy="10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88" name="Line 6">
                <a:extLst>
                  <a:ext uri="{FF2B5EF4-FFF2-40B4-BE49-F238E27FC236}">
                    <a16:creationId xmlns:a16="http://schemas.microsoft.com/office/drawing/2014/main" id="{E4BA8236-F1A2-FC4B-890B-8A38E8B700D5}"/>
                  </a:ext>
                </a:extLst>
              </p:cNvPr>
              <p:cNvSpPr>
                <a:spLocks noChangeShapeType="1"/>
              </p:cNvSpPr>
              <p:nvPr/>
            </p:nvSpPr>
            <p:spPr bwMode="auto">
              <a:xfrm>
                <a:off x="3984" y="2928"/>
                <a:ext cx="72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89" name="Line 7">
                <a:extLst>
                  <a:ext uri="{FF2B5EF4-FFF2-40B4-BE49-F238E27FC236}">
                    <a16:creationId xmlns:a16="http://schemas.microsoft.com/office/drawing/2014/main" id="{EFD5ACEE-5914-534A-A50C-366AB8F884FC}"/>
                  </a:ext>
                </a:extLst>
              </p:cNvPr>
              <p:cNvSpPr>
                <a:spLocks noChangeShapeType="1"/>
              </p:cNvSpPr>
              <p:nvPr/>
            </p:nvSpPr>
            <p:spPr bwMode="auto">
              <a:xfrm flipV="1">
                <a:off x="3984" y="2592"/>
                <a:ext cx="912"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0" name="Text Box 8">
                <a:extLst>
                  <a:ext uri="{FF2B5EF4-FFF2-40B4-BE49-F238E27FC236}">
                    <a16:creationId xmlns:a16="http://schemas.microsoft.com/office/drawing/2014/main" id="{8E6661A4-9444-EA44-99A4-7EAC6429A39F}"/>
                  </a:ext>
                </a:extLst>
              </p:cNvPr>
              <p:cNvSpPr txBox="1">
                <a:spLocks noChangeArrowheads="1"/>
              </p:cNvSpPr>
              <p:nvPr/>
            </p:nvSpPr>
            <p:spPr bwMode="auto">
              <a:xfrm>
                <a:off x="4800" y="345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latin typeface="Arial" panose="020B0604020202020204" pitchFamily="34" charset="0"/>
                  </a:rPr>
                  <a:t>V</a:t>
                </a:r>
                <a:r>
                  <a:rPr lang="en-GB" altLang="en-US" sz="2400" baseline="-25000">
                    <a:latin typeface="Arial" panose="020B0604020202020204" pitchFamily="34" charset="0"/>
                  </a:rPr>
                  <a:t>x</a:t>
                </a:r>
                <a:endParaRPr lang="en-GB" altLang="en-US" sz="2400"/>
              </a:p>
            </p:txBody>
          </p:sp>
          <p:sp>
            <p:nvSpPr>
              <p:cNvPr id="46091" name="Text Box 9">
                <a:extLst>
                  <a:ext uri="{FF2B5EF4-FFF2-40B4-BE49-F238E27FC236}">
                    <a16:creationId xmlns:a16="http://schemas.microsoft.com/office/drawing/2014/main" id="{3D952FD1-6BF8-B14E-8DD5-43EA0D320056}"/>
                  </a:ext>
                </a:extLst>
              </p:cNvPr>
              <p:cNvSpPr txBox="1">
                <a:spLocks noChangeArrowheads="1"/>
              </p:cNvSpPr>
              <p:nvPr/>
            </p:nvSpPr>
            <p:spPr bwMode="auto">
              <a:xfrm>
                <a:off x="4992" y="249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latin typeface="Arial" panose="020B0604020202020204" pitchFamily="34" charset="0"/>
                  </a:rPr>
                  <a:t>V</a:t>
                </a:r>
                <a:r>
                  <a:rPr lang="en-GB" altLang="en-US" sz="2400" baseline="-25000">
                    <a:latin typeface="Arial" panose="020B0604020202020204" pitchFamily="34" charset="0"/>
                  </a:rPr>
                  <a:t>y</a:t>
                </a:r>
                <a:endParaRPr lang="en-GB" altLang="en-US" sz="2400">
                  <a:latin typeface="Arial" panose="020B0604020202020204" pitchFamily="34" charset="0"/>
                </a:endParaRPr>
              </a:p>
            </p:txBody>
          </p:sp>
          <p:sp>
            <p:nvSpPr>
              <p:cNvPr id="46092" name="Text Box 10">
                <a:extLst>
                  <a:ext uri="{FF2B5EF4-FFF2-40B4-BE49-F238E27FC236}">
                    <a16:creationId xmlns:a16="http://schemas.microsoft.com/office/drawing/2014/main" id="{25F6E1D2-C80B-A745-AC16-D056F67BAC40}"/>
                  </a:ext>
                </a:extLst>
              </p:cNvPr>
              <p:cNvSpPr txBox="1">
                <a:spLocks noChangeArrowheads="1"/>
              </p:cNvSpPr>
              <p:nvPr/>
            </p:nvSpPr>
            <p:spPr bwMode="auto">
              <a:xfrm>
                <a:off x="3984" y="172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latin typeface="Arial" panose="020B0604020202020204" pitchFamily="34" charset="0"/>
                  </a:rPr>
                  <a:t>V</a:t>
                </a:r>
                <a:r>
                  <a:rPr lang="en-GB" altLang="en-US" sz="2400" baseline="-25000">
                    <a:latin typeface="Arial" panose="020B0604020202020204" pitchFamily="34" charset="0"/>
                  </a:rPr>
                  <a:t>z</a:t>
                </a:r>
                <a:endParaRPr lang="en-GB" altLang="en-US" sz="2400"/>
              </a:p>
            </p:txBody>
          </p:sp>
          <p:sp>
            <p:nvSpPr>
              <p:cNvPr id="46093" name="Line 11">
                <a:extLst>
                  <a:ext uri="{FF2B5EF4-FFF2-40B4-BE49-F238E27FC236}">
                    <a16:creationId xmlns:a16="http://schemas.microsoft.com/office/drawing/2014/main" id="{5CC01BB5-DBCF-EA4D-BF6E-1B999839EA74}"/>
                  </a:ext>
                </a:extLst>
              </p:cNvPr>
              <p:cNvSpPr>
                <a:spLocks noChangeShapeType="1"/>
              </p:cNvSpPr>
              <p:nvPr/>
            </p:nvSpPr>
            <p:spPr bwMode="auto">
              <a:xfrm flipV="1">
                <a:off x="3984" y="1824"/>
                <a:ext cx="864" cy="1104"/>
              </a:xfrm>
              <a:prstGeom prst="line">
                <a:avLst/>
              </a:prstGeom>
              <a:noFill/>
              <a:ln w="25400">
                <a:solidFill>
                  <a:srgbClr val="33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4" name="Text Box 12">
                <a:extLst>
                  <a:ext uri="{FF2B5EF4-FFF2-40B4-BE49-F238E27FC236}">
                    <a16:creationId xmlns:a16="http://schemas.microsoft.com/office/drawing/2014/main" id="{9C938100-1FB5-9644-BA4D-2993E44297FC}"/>
                  </a:ext>
                </a:extLst>
              </p:cNvPr>
              <p:cNvSpPr txBox="1">
                <a:spLocks noChangeArrowheads="1"/>
              </p:cNvSpPr>
              <p:nvPr/>
            </p:nvSpPr>
            <p:spPr bwMode="auto">
              <a:xfrm>
                <a:off x="4848" y="177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400">
                    <a:latin typeface="Arial Black" panose="020B0604020202020204" pitchFamily="34" charset="0"/>
                  </a:rPr>
                  <a:t>V</a:t>
                </a:r>
                <a:endParaRPr lang="en-GB" altLang="en-US" sz="2400"/>
              </a:p>
            </p:txBody>
          </p:sp>
        </p:grpSp>
        <p:sp>
          <p:nvSpPr>
            <p:cNvPr id="46086" name="Text Box 14">
              <a:extLst>
                <a:ext uri="{FF2B5EF4-FFF2-40B4-BE49-F238E27FC236}">
                  <a16:creationId xmlns:a16="http://schemas.microsoft.com/office/drawing/2014/main" id="{5C1D6ED1-6EBA-334C-9F84-DBC76AE4E04A}"/>
                </a:ext>
              </a:extLst>
            </p:cNvPr>
            <p:cNvSpPr txBox="1">
              <a:spLocks noChangeArrowheads="1"/>
            </p:cNvSpPr>
            <p:nvPr/>
          </p:nvSpPr>
          <p:spPr bwMode="auto">
            <a:xfrm>
              <a:off x="-586" y="3006"/>
              <a:ext cx="4370"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None/>
              </a:pPr>
              <a:r>
                <a:rPr lang="en-GB" altLang="en-US" sz="2000" dirty="0">
                  <a:solidFill>
                    <a:schemeClr val="accent2"/>
                  </a:solidFill>
                  <a:latin typeface="Arial" panose="020B0604020202020204" pitchFamily="34" charset="0"/>
                </a:rPr>
                <a:t>The kinetic energy for a particle of mass, </a:t>
              </a:r>
              <a:r>
                <a:rPr lang="en-GB" altLang="en-US" sz="2000" i="1" dirty="0">
                  <a:solidFill>
                    <a:schemeClr val="accent2"/>
                  </a:solidFill>
                  <a:latin typeface="Arial" panose="020B0604020202020204" pitchFamily="34" charset="0"/>
                </a:rPr>
                <a:t>m</a:t>
              </a:r>
              <a:r>
                <a:rPr lang="en-GB" altLang="en-US" sz="2000" dirty="0">
                  <a:solidFill>
                    <a:schemeClr val="accent2"/>
                  </a:solidFill>
                  <a:latin typeface="Arial" panose="020B0604020202020204" pitchFamily="34" charset="0"/>
                </a:rPr>
                <a:t>, is 1/2 </a:t>
              </a:r>
              <a:r>
                <a:rPr lang="en-GB" altLang="en-US" sz="2000" i="1" dirty="0">
                  <a:solidFill>
                    <a:schemeClr val="accent2"/>
                  </a:solidFill>
                  <a:latin typeface="Arial" panose="020B0604020202020204" pitchFamily="34" charset="0"/>
                </a:rPr>
                <a:t>m</a:t>
              </a:r>
              <a:r>
                <a:rPr lang="en-GB" altLang="en-US" sz="2000" dirty="0">
                  <a:solidFill>
                    <a:schemeClr val="accent2"/>
                  </a:solidFill>
                  <a:latin typeface="Arial Black" panose="020B0604020202020204" pitchFamily="34" charset="0"/>
                </a:rPr>
                <a:t>v</a:t>
              </a:r>
              <a:r>
                <a:rPr lang="en-GB" altLang="en-US" sz="2000" baseline="30000" dirty="0">
                  <a:solidFill>
                    <a:schemeClr val="accent2"/>
                  </a:solidFill>
                  <a:latin typeface="Arial" panose="020B0604020202020204" pitchFamily="34" charset="0"/>
                </a:rPr>
                <a:t>2</a:t>
              </a:r>
              <a:r>
                <a:rPr lang="en-GB" altLang="en-US" sz="2000" dirty="0">
                  <a:solidFill>
                    <a:schemeClr val="accent2"/>
                  </a:solidFill>
                  <a:latin typeface="Arial" panose="020B0604020202020204" pitchFamily="34" charset="0"/>
                </a:rPr>
                <a:t> = 3/2 </a:t>
              </a:r>
              <a:r>
                <a:rPr lang="en-GB" altLang="en-US" sz="2000" dirty="0" err="1">
                  <a:solidFill>
                    <a:schemeClr val="accent2"/>
                  </a:solidFill>
                  <a:latin typeface="Arial" panose="020B0604020202020204" pitchFamily="34" charset="0"/>
                </a:rPr>
                <a:t>kT.</a:t>
              </a:r>
              <a:r>
                <a:rPr lang="en-GB" altLang="en-US" sz="2000" dirty="0">
                  <a:solidFill>
                    <a:schemeClr val="accent2"/>
                  </a:solidFill>
                  <a:latin typeface="Arial" panose="020B0604020202020204" pitchFamily="34" charset="0"/>
                </a:rPr>
                <a:t>  When </a:t>
              </a:r>
              <a:r>
                <a:rPr lang="en-GB" altLang="en-US" sz="2000" i="1" dirty="0">
                  <a:solidFill>
                    <a:schemeClr val="accent2"/>
                  </a:solidFill>
                  <a:latin typeface="Arial" panose="020B0604020202020204" pitchFamily="34" charset="0"/>
                </a:rPr>
                <a:t>m</a:t>
              </a:r>
              <a:r>
                <a:rPr lang="en-GB" altLang="en-US" sz="2000" dirty="0">
                  <a:solidFill>
                    <a:schemeClr val="accent2"/>
                  </a:solidFill>
                  <a:latin typeface="Arial" panose="020B0604020202020204" pitchFamily="34" charset="0"/>
                </a:rPr>
                <a:t> is small, </a:t>
              </a:r>
              <a:r>
                <a:rPr lang="en-GB" altLang="en-US" sz="2000" dirty="0">
                  <a:solidFill>
                    <a:schemeClr val="accent2"/>
                  </a:solidFill>
                  <a:latin typeface="Arial Black" panose="020B0604020202020204" pitchFamily="34" charset="0"/>
                </a:rPr>
                <a:t>v</a:t>
              </a:r>
              <a:r>
                <a:rPr lang="en-GB" altLang="en-US" sz="2000" dirty="0">
                  <a:solidFill>
                    <a:schemeClr val="accent2"/>
                  </a:solidFill>
                  <a:latin typeface="Arial" panose="020B0604020202020204" pitchFamily="34" charset="0"/>
                </a:rPr>
                <a:t> becomes significant.</a:t>
              </a:r>
              <a:endParaRPr lang="en-GB" altLang="en-US" sz="2400" dirty="0"/>
            </a:p>
          </p:txBody>
        </p:sp>
      </p:grpSp>
    </p:spTree>
    <p:extLst>
      <p:ext uri="{BB962C8B-B14F-4D97-AF65-F5344CB8AC3E}">
        <p14:creationId xmlns:p14="http://schemas.microsoft.com/office/powerpoint/2010/main" val="3638431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62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625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fontScale="90000"/>
          </a:bodyPr>
          <a:lstStyle/>
          <a:p>
            <a:pPr eaLnBrk="1" hangingPunct="1"/>
            <a:r>
              <a:rPr lang="en-US" altLang="zh-TW" sz="3600"/>
              <a:t>There is a strong tendency to minimize the total surface energy</a:t>
            </a:r>
          </a:p>
        </p:txBody>
      </p:sp>
      <p:sp>
        <p:nvSpPr>
          <p:cNvPr id="9219" name="Rectangle 3"/>
          <p:cNvSpPr>
            <a:spLocks noGrp="1" noChangeArrowheads="1"/>
          </p:cNvSpPr>
          <p:nvPr>
            <p:ph type="body" idx="1"/>
          </p:nvPr>
        </p:nvSpPr>
        <p:spPr>
          <a:xfrm>
            <a:off x="357188" y="2071688"/>
            <a:ext cx="8501062" cy="1357312"/>
          </a:xfrm>
        </p:spPr>
        <p:txBody>
          <a:bodyPr>
            <a:normAutofit fontScale="92500" lnSpcReduction="10000"/>
          </a:bodyPr>
          <a:lstStyle/>
          <a:p>
            <a:pPr lvl="1" eaLnBrk="1" hangingPunct="1">
              <a:buFont typeface="Arial" charset="0"/>
              <a:buChar char="•"/>
            </a:pPr>
            <a:r>
              <a:rPr lang="en-US" altLang="zh-TW" sz="2400" dirty="0"/>
              <a:t>Surface relaxation. The surface </a:t>
            </a:r>
            <a:r>
              <a:rPr lang="en-US" altLang="zh-TW" sz="2400" dirty="0">
                <a:solidFill>
                  <a:srgbClr val="FF0000"/>
                </a:solidFill>
              </a:rPr>
              <a:t>atoms or ions shift inwardly </a:t>
            </a:r>
            <a:r>
              <a:rPr lang="en-US" altLang="zh-TW" sz="2400" dirty="0"/>
              <a:t>which occur more readily in liquid phase than in solid surface due to rigid structure in solids. This would result in a reduction of the surface energy.</a:t>
            </a:r>
            <a:endParaRPr lang="es-MX" altLang="zh-TW" dirty="0"/>
          </a:p>
          <a:p>
            <a:pPr lvl="2" eaLnBrk="1" hangingPunct="1">
              <a:buFontTx/>
              <a:buNone/>
            </a:pPr>
            <a:endParaRPr lang="es-MX" altLang="zh-TW" dirty="0"/>
          </a:p>
          <a:p>
            <a:pPr lvl="1" eaLnBrk="1" hangingPunct="1">
              <a:buFontTx/>
              <a:buNone/>
            </a:pPr>
            <a:endParaRPr lang="en-US" altLang="zh-TW" dirty="0"/>
          </a:p>
        </p:txBody>
      </p:sp>
      <p:pic>
        <p:nvPicPr>
          <p:cNvPr id="4" name="Picture 5" descr="fig2"/>
          <p:cNvPicPr>
            <a:picLocks noChangeAspect="1" noChangeArrowheads="1"/>
          </p:cNvPicPr>
          <p:nvPr/>
        </p:nvPicPr>
        <p:blipFill>
          <a:blip r:embed="rId2">
            <a:lum bright="-8000" contrast="52000"/>
          </a:blip>
          <a:srcRect/>
          <a:stretch>
            <a:fillRect/>
          </a:stretch>
        </p:blipFill>
        <p:spPr bwMode="auto">
          <a:xfrm>
            <a:off x="1142976" y="3857628"/>
            <a:ext cx="7143800" cy="243840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1870263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eaLnBrk="1" hangingPunct="1"/>
            <a:r>
              <a:rPr lang="en-US" altLang="zh-TW" sz="3600" dirty="0"/>
              <a:t>Mechanisms to minimize the total surface energy</a:t>
            </a:r>
          </a:p>
        </p:txBody>
      </p:sp>
      <p:sp>
        <p:nvSpPr>
          <p:cNvPr id="10243" name="Rectangle 3"/>
          <p:cNvSpPr>
            <a:spLocks noGrp="1" noChangeArrowheads="1"/>
          </p:cNvSpPr>
          <p:nvPr>
            <p:ph type="body" idx="1"/>
          </p:nvPr>
        </p:nvSpPr>
        <p:spPr>
          <a:xfrm>
            <a:off x="357188" y="2071688"/>
            <a:ext cx="8501062" cy="857246"/>
          </a:xfrm>
        </p:spPr>
        <p:txBody>
          <a:bodyPr/>
          <a:lstStyle/>
          <a:p>
            <a:pPr lvl="1" eaLnBrk="1" hangingPunct="1">
              <a:buFont typeface="Arial" charset="0"/>
              <a:buChar char="•"/>
            </a:pPr>
            <a:r>
              <a:rPr lang="en-US" altLang="zh-TW" sz="2400" dirty="0"/>
              <a:t>Surface restructuring through combining surface dangling bonds into strained </a:t>
            </a:r>
            <a:r>
              <a:rPr lang="en-US" altLang="zh-TW" sz="2400" dirty="0">
                <a:solidFill>
                  <a:srgbClr val="FF0000"/>
                </a:solidFill>
              </a:rPr>
              <a:t>new chemical bonds</a:t>
            </a:r>
            <a:r>
              <a:rPr lang="en-US" altLang="zh-TW" sz="2400" dirty="0"/>
              <a:t>.</a:t>
            </a:r>
          </a:p>
          <a:p>
            <a:pPr lvl="1" eaLnBrk="1" hangingPunct="1">
              <a:buNone/>
            </a:pPr>
            <a:endParaRPr lang="en-US" altLang="zh-TW" dirty="0"/>
          </a:p>
          <a:p>
            <a:pPr lvl="2" eaLnBrk="1" hangingPunct="1"/>
            <a:endParaRPr lang="es-MX" altLang="zh-TW" dirty="0"/>
          </a:p>
          <a:p>
            <a:pPr lvl="2" eaLnBrk="1" hangingPunct="1">
              <a:buFontTx/>
              <a:buNone/>
            </a:pPr>
            <a:endParaRPr lang="es-MX" altLang="zh-TW" dirty="0"/>
          </a:p>
          <a:p>
            <a:pPr lvl="1" eaLnBrk="1" hangingPunct="1">
              <a:buFontTx/>
              <a:buNone/>
            </a:pPr>
            <a:endParaRPr lang="en-US" altLang="zh-TW" dirty="0"/>
          </a:p>
        </p:txBody>
      </p:sp>
      <p:pic>
        <p:nvPicPr>
          <p:cNvPr id="4" name="Picture 6" descr="fig2"/>
          <p:cNvPicPr>
            <a:picLocks noChangeAspect="1" noChangeArrowheads="1"/>
          </p:cNvPicPr>
          <p:nvPr/>
        </p:nvPicPr>
        <p:blipFill>
          <a:blip r:embed="rId2">
            <a:lum bright="-10000" contrast="30000"/>
          </a:blip>
          <a:srcRect/>
          <a:stretch>
            <a:fillRect/>
          </a:stretch>
        </p:blipFill>
        <p:spPr bwMode="auto">
          <a:xfrm>
            <a:off x="1428728" y="3143248"/>
            <a:ext cx="6538930" cy="2857520"/>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0350909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txBox="1">
            <a:spLocks noGrp="1" noChangeArrowheads="1"/>
          </p:cNvSpPr>
          <p:nvPr>
            <p:ph idx="1"/>
          </p:nvPr>
        </p:nvSpPr>
        <p:spPr bwMode="auto">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1" lang="en-US" altLang="zh-TW" b="0" i="0" u="none" strike="noStrike" kern="0" cap="none" spc="0" normalizeH="0" baseline="0" noProof="0" dirty="0">
                <a:ln>
                  <a:noFill/>
                </a:ln>
                <a:solidFill>
                  <a:srgbClr val="FF0000"/>
                </a:solidFill>
                <a:effectLst/>
                <a:uLnTx/>
                <a:uFillTx/>
                <a:latin typeface="+mn-lt"/>
                <a:ea typeface="+mn-ea"/>
              </a:rPr>
              <a:t>Surface energy</a:t>
            </a:r>
            <a:r>
              <a:rPr kumimoji="1" lang="en-US" altLang="zh-TW" b="0" i="0" u="none" strike="noStrike" kern="0" cap="none" spc="0" normalizeH="0" noProof="0" dirty="0">
                <a:ln>
                  <a:noFill/>
                </a:ln>
                <a:solidFill>
                  <a:srgbClr val="FF0000"/>
                </a:solidFill>
                <a:effectLst/>
                <a:uLnTx/>
                <a:uFillTx/>
                <a:latin typeface="+mn-lt"/>
                <a:ea typeface="+mn-ea"/>
              </a:rPr>
              <a:t> </a:t>
            </a:r>
            <a:r>
              <a:rPr kumimoji="1" lang="en-US" altLang="zh-TW" kern="0" dirty="0">
                <a:latin typeface="+mn-lt"/>
                <a:ea typeface="+mn-ea"/>
              </a:rPr>
              <a:t>of (100) faces in diamond and silicon crystals before restructuring </a:t>
            </a:r>
            <a:r>
              <a:rPr kumimoji="1" lang="en-US" altLang="zh-TW" kern="0" dirty="0">
                <a:solidFill>
                  <a:srgbClr val="FF0000"/>
                </a:solidFill>
                <a:latin typeface="+mn-lt"/>
                <a:ea typeface="+mn-ea"/>
              </a:rPr>
              <a:t>is higher </a:t>
            </a:r>
            <a:r>
              <a:rPr kumimoji="1" lang="en-US" altLang="zh-TW" kern="0" dirty="0">
                <a:latin typeface="+mn-lt"/>
                <a:ea typeface="+mn-ea"/>
              </a:rPr>
              <a:t>than both (111) and (110) faces. </a:t>
            </a: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endParaRPr kumimoji="1" lang="en-US" altLang="zh-TW" kern="0" dirty="0">
              <a:latin typeface="+mn-lt"/>
              <a:ea typeface="+mn-ea"/>
            </a:endParaRP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1" lang="en-US" altLang="zh-TW" kern="0" dirty="0">
                <a:latin typeface="+mn-lt"/>
                <a:ea typeface="+mn-ea"/>
              </a:rPr>
              <a:t>However, </a:t>
            </a:r>
            <a:r>
              <a:rPr kumimoji="1" lang="en-US" altLang="zh-TW" kern="0" dirty="0">
                <a:solidFill>
                  <a:srgbClr val="FF0000"/>
                </a:solidFill>
                <a:latin typeface="+mn-lt"/>
                <a:ea typeface="+mn-ea"/>
              </a:rPr>
              <a:t>restructured (100) faces have the lowest surface energy </a:t>
            </a:r>
            <a:r>
              <a:rPr kumimoji="1" lang="en-US" altLang="zh-TW" kern="0" dirty="0">
                <a:latin typeface="+mn-lt"/>
                <a:ea typeface="+mn-ea"/>
              </a:rPr>
              <a:t>among three low indices faces, and such surface restructuring can have a significant impact on the crystal growth.</a:t>
            </a:r>
            <a:endParaRPr kumimoji="1" lang="en-US" altLang="zh-TW" b="0" i="0" u="none" strike="noStrike" kern="0" cap="none" spc="0" normalizeH="0" baseline="0" noProof="0" dirty="0">
              <a:ln>
                <a:noFill/>
              </a:ln>
              <a:solidFill>
                <a:schemeClr val="tx1"/>
              </a:solidFill>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Tx/>
              <a:buSzTx/>
              <a:buFontTx/>
              <a:buNone/>
              <a:tabLst/>
              <a:defRPr/>
            </a:pPr>
            <a:endParaRPr kumimoji="1" lang="en-US" altLang="zh-TW" sz="2800" b="0" i="0" u="none" strike="noStrike" kern="0" cap="none" spc="0" normalizeH="0" baseline="0" noProof="0" dirty="0">
              <a:ln>
                <a:noFill/>
              </a:ln>
              <a:solidFill>
                <a:schemeClr val="tx1"/>
              </a:solidFill>
              <a:effectLst/>
              <a:uLnTx/>
              <a:uFillTx/>
              <a:latin typeface="+mn-lt"/>
              <a:ea typeface="+mn-ea"/>
            </a:endParaRPr>
          </a:p>
          <a:p>
            <a:pPr marL="1143000" marR="0" lvl="2" indent="-228600" algn="l" defTabSz="914400" rtl="0" eaLnBrk="1" fontAlgn="base" latinLnBrk="0" hangingPunct="1">
              <a:lnSpc>
                <a:spcPct val="100000"/>
              </a:lnSpc>
              <a:spcBef>
                <a:spcPct val="20000"/>
              </a:spcBef>
              <a:spcAft>
                <a:spcPct val="0"/>
              </a:spcAft>
              <a:buClrTx/>
              <a:buSzTx/>
              <a:buFontTx/>
              <a:buChar char="•"/>
              <a:tabLst/>
              <a:defRPr/>
            </a:pPr>
            <a:endParaRPr kumimoji="1" lang="es-MX" altLang="zh-TW" sz="2400" b="0" i="0" u="none" strike="noStrike" kern="0" cap="none" spc="0" normalizeH="0" baseline="0" noProof="0" dirty="0">
              <a:ln>
                <a:noFill/>
              </a:ln>
              <a:solidFill>
                <a:schemeClr val="tx1"/>
              </a:solidFill>
              <a:effectLst/>
              <a:uLnTx/>
              <a:uFillTx/>
              <a:latin typeface="+mn-lt"/>
              <a:ea typeface="+mn-ea"/>
            </a:endParaRPr>
          </a:p>
          <a:p>
            <a:pPr marL="1143000" marR="0" lvl="2" indent="-228600" algn="l" defTabSz="914400" rtl="0" eaLnBrk="1" fontAlgn="base" latinLnBrk="0" hangingPunct="1">
              <a:lnSpc>
                <a:spcPct val="100000"/>
              </a:lnSpc>
              <a:spcBef>
                <a:spcPct val="20000"/>
              </a:spcBef>
              <a:spcAft>
                <a:spcPct val="0"/>
              </a:spcAft>
              <a:buClrTx/>
              <a:buSzTx/>
              <a:buFontTx/>
              <a:buNone/>
              <a:tabLst/>
              <a:defRPr/>
            </a:pPr>
            <a:endParaRPr kumimoji="1" lang="es-MX" altLang="zh-TW" sz="2400" b="0" i="0" u="none" strike="noStrike" kern="0" cap="none" spc="0" normalizeH="0" baseline="0" noProof="0" dirty="0">
              <a:ln>
                <a:noFill/>
              </a:ln>
              <a:solidFill>
                <a:schemeClr val="tx1"/>
              </a:solidFill>
              <a:effectLst/>
              <a:uLnTx/>
              <a:uFillTx/>
              <a:latin typeface="+mn-lt"/>
              <a:ea typeface="+mn-ea"/>
            </a:endParaRPr>
          </a:p>
          <a:p>
            <a:pPr marL="742950" marR="0" lvl="1" indent="-285750" algn="l" defTabSz="914400" rtl="0" eaLnBrk="1" fontAlgn="base" latinLnBrk="0" hangingPunct="1">
              <a:lnSpc>
                <a:spcPct val="100000"/>
              </a:lnSpc>
              <a:spcBef>
                <a:spcPct val="20000"/>
              </a:spcBef>
              <a:spcAft>
                <a:spcPct val="0"/>
              </a:spcAft>
              <a:buClrTx/>
              <a:buSzTx/>
              <a:buFontTx/>
              <a:buNone/>
              <a:tabLst/>
              <a:defRPr/>
            </a:pPr>
            <a:endParaRPr kumimoji="1" lang="en-US" altLang="zh-TW" sz="2800" b="0" i="0" u="none" strike="noStrike" kern="0" cap="none" spc="0" normalizeH="0" baseline="0" noProof="0" dirty="0">
              <a:ln>
                <a:noFill/>
              </a:ln>
              <a:solidFill>
                <a:schemeClr val="tx1"/>
              </a:solidFill>
              <a:effectLst/>
              <a:uLnTx/>
              <a:uFillTx/>
              <a:latin typeface="+mn-lt"/>
              <a:ea typeface="+mn-ea"/>
            </a:endParaRPr>
          </a:p>
        </p:txBody>
      </p:sp>
    </p:spTree>
    <p:extLst>
      <p:ext uri="{BB962C8B-B14F-4D97-AF65-F5344CB8AC3E}">
        <p14:creationId xmlns:p14="http://schemas.microsoft.com/office/powerpoint/2010/main" val="226647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42910" y="428604"/>
            <a:ext cx="7772400" cy="1143000"/>
          </a:xfrm>
        </p:spPr>
        <p:txBody>
          <a:bodyPr>
            <a:normAutofit fontScale="90000"/>
          </a:bodyPr>
          <a:lstStyle/>
          <a:p>
            <a:pPr eaLnBrk="1" hangingPunct="1"/>
            <a:r>
              <a:rPr lang="en-US" altLang="zh-TW" sz="3600" dirty="0"/>
              <a:t>Mechanisms to minimize the total surface energy</a:t>
            </a:r>
          </a:p>
        </p:txBody>
      </p:sp>
      <p:sp>
        <p:nvSpPr>
          <p:cNvPr id="10243" name="Rectangle 3"/>
          <p:cNvSpPr>
            <a:spLocks noGrp="1" noChangeArrowheads="1"/>
          </p:cNvSpPr>
          <p:nvPr>
            <p:ph type="body" idx="1"/>
          </p:nvPr>
        </p:nvSpPr>
        <p:spPr>
          <a:xfrm>
            <a:off x="285720" y="1928802"/>
            <a:ext cx="8643938" cy="1214436"/>
          </a:xfrm>
        </p:spPr>
        <p:txBody>
          <a:bodyPr/>
          <a:lstStyle/>
          <a:p>
            <a:pPr lvl="1" algn="just" eaLnBrk="1" hangingPunct="1">
              <a:buFont typeface="Arial" charset="0"/>
              <a:buChar char="•"/>
            </a:pPr>
            <a:r>
              <a:rPr lang="en-US" altLang="zh-TW" sz="2400" dirty="0"/>
              <a:t>Through </a:t>
            </a:r>
            <a:r>
              <a:rPr lang="en-US" altLang="zh-TW" sz="2400" dirty="0">
                <a:solidFill>
                  <a:srgbClr val="FF0000"/>
                </a:solidFill>
              </a:rPr>
              <a:t>chemical or physical adsorption </a:t>
            </a:r>
            <a:r>
              <a:rPr lang="en-US" altLang="zh-TW" sz="2400" dirty="0"/>
              <a:t>of terminal chemical species onto the surface by forming chemical bonds or weak attraction forces such as electrostatic or van der Waals forces</a:t>
            </a:r>
          </a:p>
          <a:p>
            <a:pPr lvl="1" eaLnBrk="1" hangingPunct="1">
              <a:buFont typeface="Arial" charset="0"/>
              <a:buChar char="•"/>
            </a:pPr>
            <a:endParaRPr lang="en-US" altLang="zh-TW" sz="2400" dirty="0"/>
          </a:p>
          <a:p>
            <a:pPr lvl="1" eaLnBrk="1" hangingPunct="1">
              <a:buFont typeface="Arial" charset="0"/>
              <a:buChar char="•"/>
            </a:pPr>
            <a:endParaRPr lang="en-US" altLang="zh-TW" dirty="0"/>
          </a:p>
          <a:p>
            <a:pPr lvl="2" eaLnBrk="1" hangingPunct="1"/>
            <a:endParaRPr lang="es-MX" altLang="zh-TW" dirty="0"/>
          </a:p>
          <a:p>
            <a:pPr lvl="2" eaLnBrk="1" hangingPunct="1">
              <a:buFontTx/>
              <a:buNone/>
            </a:pPr>
            <a:endParaRPr lang="es-MX" altLang="zh-TW" dirty="0"/>
          </a:p>
          <a:p>
            <a:pPr lvl="1" eaLnBrk="1" hangingPunct="1">
              <a:buFontTx/>
              <a:buNone/>
            </a:pPr>
            <a:endParaRPr lang="en-US" altLang="zh-TW" dirty="0"/>
          </a:p>
        </p:txBody>
      </p:sp>
      <p:pic>
        <p:nvPicPr>
          <p:cNvPr id="4" name="Picture 7" descr="fig2"/>
          <p:cNvPicPr>
            <a:picLocks noChangeAspect="1" noChangeArrowheads="1"/>
          </p:cNvPicPr>
          <p:nvPr/>
        </p:nvPicPr>
        <p:blipFill>
          <a:blip r:embed="rId2">
            <a:lum bright="-10000" contrast="40000"/>
          </a:blip>
          <a:srcRect/>
          <a:stretch>
            <a:fillRect/>
          </a:stretch>
        </p:blipFill>
        <p:spPr bwMode="auto">
          <a:xfrm>
            <a:off x="714348" y="3357562"/>
            <a:ext cx="8218487" cy="2955947"/>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7124326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42910" y="428604"/>
            <a:ext cx="7772400" cy="1143000"/>
          </a:xfrm>
        </p:spPr>
        <p:txBody>
          <a:bodyPr>
            <a:normAutofit fontScale="90000"/>
          </a:bodyPr>
          <a:lstStyle/>
          <a:p>
            <a:pPr eaLnBrk="1" hangingPunct="1"/>
            <a:r>
              <a:rPr lang="en-US" altLang="zh-TW" sz="3600" dirty="0"/>
              <a:t>Mechanisms to minimize the total surface energy</a:t>
            </a:r>
          </a:p>
        </p:txBody>
      </p:sp>
      <p:sp>
        <p:nvSpPr>
          <p:cNvPr id="10243" name="Rectangle 3"/>
          <p:cNvSpPr>
            <a:spLocks noGrp="1" noChangeArrowheads="1"/>
          </p:cNvSpPr>
          <p:nvPr>
            <p:ph type="body" idx="1"/>
          </p:nvPr>
        </p:nvSpPr>
        <p:spPr>
          <a:xfrm>
            <a:off x="285720" y="1928802"/>
            <a:ext cx="8643938" cy="4214842"/>
          </a:xfrm>
        </p:spPr>
        <p:txBody>
          <a:bodyPr/>
          <a:lstStyle/>
          <a:p>
            <a:pPr lvl="1" eaLnBrk="1" hangingPunct="1">
              <a:buFont typeface="Arial" charset="0"/>
              <a:buChar char="•"/>
            </a:pPr>
            <a:r>
              <a:rPr lang="en-US" altLang="zh-TW" sz="2400" dirty="0"/>
              <a:t>Composition </a:t>
            </a:r>
            <a:r>
              <a:rPr lang="en-US" altLang="zh-TW" sz="2400" dirty="0">
                <a:solidFill>
                  <a:srgbClr val="FF0000"/>
                </a:solidFill>
              </a:rPr>
              <a:t>segregation</a:t>
            </a:r>
            <a:r>
              <a:rPr lang="en-US" altLang="zh-TW" sz="2400" dirty="0"/>
              <a:t> or enrichment of </a:t>
            </a:r>
            <a:r>
              <a:rPr lang="en-US" altLang="zh-TW" sz="2400" dirty="0">
                <a:solidFill>
                  <a:srgbClr val="FF0000"/>
                </a:solidFill>
              </a:rPr>
              <a:t>impurity on the surface </a:t>
            </a:r>
            <a:r>
              <a:rPr lang="en-US" altLang="zh-TW" sz="2400" dirty="0"/>
              <a:t>through solid-state diffusion.</a:t>
            </a:r>
          </a:p>
          <a:p>
            <a:pPr lvl="1" eaLnBrk="1" hangingPunct="1">
              <a:buFont typeface="Arial" charset="0"/>
              <a:buChar char="•"/>
            </a:pPr>
            <a:endParaRPr lang="es-MX" altLang="zh-TW" dirty="0"/>
          </a:p>
          <a:p>
            <a:pPr lvl="1" algn="just" eaLnBrk="1" hangingPunct="1">
              <a:buFont typeface="Arial" charset="0"/>
              <a:buChar char="•"/>
            </a:pPr>
            <a:r>
              <a:rPr lang="en-US" altLang="zh-TW" sz="2400" dirty="0"/>
              <a:t>In nanostructures and nanomaterials </a:t>
            </a:r>
            <a:r>
              <a:rPr lang="en-US" altLang="zh-TW" sz="2400" dirty="0">
                <a:solidFill>
                  <a:srgbClr val="FF0000"/>
                </a:solidFill>
              </a:rPr>
              <a:t>phase segregation</a:t>
            </a:r>
            <a:r>
              <a:rPr lang="en-US" altLang="zh-TW" sz="2400" dirty="0"/>
              <a:t> may play a significant role in the reduction of surface energy, considering the great impact of surface energy and the </a:t>
            </a:r>
            <a:r>
              <a:rPr lang="en-US" altLang="zh-TW" sz="2400" dirty="0">
                <a:solidFill>
                  <a:srgbClr val="FF0000"/>
                </a:solidFill>
              </a:rPr>
              <a:t>short diffusion distance.</a:t>
            </a:r>
          </a:p>
          <a:p>
            <a:pPr lvl="2" eaLnBrk="1" hangingPunct="1"/>
            <a:endParaRPr lang="es-MX" altLang="zh-TW" dirty="0"/>
          </a:p>
          <a:p>
            <a:pPr lvl="2" eaLnBrk="1" hangingPunct="1">
              <a:buFontTx/>
              <a:buNone/>
            </a:pPr>
            <a:endParaRPr lang="es-MX" altLang="zh-TW" dirty="0"/>
          </a:p>
          <a:p>
            <a:pPr lvl="1" eaLnBrk="1" hangingPunct="1">
              <a:buFontTx/>
              <a:buNone/>
            </a:pPr>
            <a:endParaRPr lang="en-US" altLang="zh-TW" dirty="0"/>
          </a:p>
        </p:txBody>
      </p:sp>
    </p:spTree>
    <p:extLst>
      <p:ext uri="{BB962C8B-B14F-4D97-AF65-F5344CB8AC3E}">
        <p14:creationId xmlns:p14="http://schemas.microsoft.com/office/powerpoint/2010/main" val="145839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2" dur="500"/>
                                        <p:tgtEl>
                                          <p:spTgt spid="102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At the individual nanostructure level, there are two approaches to the reduction of the total surface energy</a:t>
            </a:r>
          </a:p>
        </p:txBody>
      </p:sp>
      <p:sp>
        <p:nvSpPr>
          <p:cNvPr id="3" name="Content Placeholder 2"/>
          <p:cNvSpPr>
            <a:spLocks noGrp="1"/>
          </p:cNvSpPr>
          <p:nvPr>
            <p:ph idx="1"/>
          </p:nvPr>
        </p:nvSpPr>
        <p:spPr>
          <a:xfrm>
            <a:off x="685800" y="1981200"/>
            <a:ext cx="8029604" cy="4114800"/>
          </a:xfrm>
        </p:spPr>
        <p:txBody>
          <a:bodyPr>
            <a:normAutofit lnSpcReduction="10000"/>
          </a:bodyPr>
          <a:lstStyle/>
          <a:p>
            <a:r>
              <a:rPr lang="en-US" dirty="0"/>
              <a:t>Reduce the overall surface.</a:t>
            </a:r>
          </a:p>
          <a:p>
            <a:pPr lvl="1"/>
            <a:r>
              <a:rPr lang="en-US" dirty="0"/>
              <a:t>For liquid and amorphous solids, </a:t>
            </a:r>
            <a:r>
              <a:rPr lang="en-US" dirty="0">
                <a:solidFill>
                  <a:srgbClr val="FF0000"/>
                </a:solidFill>
              </a:rPr>
              <a:t>spherical shape</a:t>
            </a:r>
          </a:p>
          <a:p>
            <a:pPr lvl="2"/>
            <a:r>
              <a:rPr lang="en-US" dirty="0"/>
              <a:t>Water on a hydrophobic surface</a:t>
            </a:r>
          </a:p>
          <a:p>
            <a:pPr lvl="2"/>
            <a:r>
              <a:rPr lang="en-US" dirty="0"/>
              <a:t>Hot glass</a:t>
            </a:r>
          </a:p>
          <a:p>
            <a:pPr lvl="1"/>
            <a:r>
              <a:rPr lang="en-US" dirty="0"/>
              <a:t>For a crystalline solid different crystals facets possess different surface energy.</a:t>
            </a:r>
          </a:p>
          <a:p>
            <a:pPr lvl="2"/>
            <a:r>
              <a:rPr lang="en-US" dirty="0"/>
              <a:t>A crystalline particle normally </a:t>
            </a:r>
            <a:r>
              <a:rPr lang="en-US" dirty="0">
                <a:solidFill>
                  <a:srgbClr val="FF0000"/>
                </a:solidFill>
              </a:rPr>
              <a:t>forms facets</a:t>
            </a:r>
          </a:p>
          <a:p>
            <a:pPr lvl="2"/>
            <a:r>
              <a:rPr lang="en-US" dirty="0"/>
              <a:t>There is a minimal surface energy when a group of surfaces is </a:t>
            </a:r>
            <a:r>
              <a:rPr lang="en-US" dirty="0">
                <a:solidFill>
                  <a:srgbClr val="FF0000"/>
                </a:solidFill>
              </a:rPr>
              <a:t>combined in a certain pattern.</a:t>
            </a:r>
          </a:p>
        </p:txBody>
      </p:sp>
    </p:spTree>
    <p:extLst>
      <p:ext uri="{BB962C8B-B14F-4D97-AF65-F5344CB8AC3E}">
        <p14:creationId xmlns:p14="http://schemas.microsoft.com/office/powerpoint/2010/main" val="218426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40" name="Picture 4" descr="fig2"/>
          <p:cNvPicPr>
            <a:picLocks noChangeAspect="1" noChangeArrowheads="1"/>
          </p:cNvPicPr>
          <p:nvPr/>
        </p:nvPicPr>
        <p:blipFill>
          <a:blip r:embed="rId2">
            <a:lum bright="-10000" contrast="30000"/>
          </a:blip>
          <a:srcRect/>
          <a:stretch>
            <a:fillRect/>
          </a:stretch>
        </p:blipFill>
        <p:spPr bwMode="auto">
          <a:xfrm>
            <a:off x="1785918" y="857232"/>
            <a:ext cx="5440362" cy="4024313"/>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Title 4"/>
          <p:cNvSpPr>
            <a:spLocks noGrp="1"/>
          </p:cNvSpPr>
          <p:nvPr>
            <p:ph type="title"/>
          </p:nvPr>
        </p:nvSpPr>
        <p:spPr>
          <a:xfrm>
            <a:off x="857224" y="5000636"/>
            <a:ext cx="7772400" cy="1143000"/>
          </a:xfrm>
        </p:spPr>
        <p:txBody>
          <a:bodyPr/>
          <a:lstStyle/>
          <a:p>
            <a:r>
              <a:rPr lang="en-US" sz="1800" dirty="0"/>
              <a:t>Examples of single crystals with thermodynamic equilibrium shape. (Top-left) Sodium chloride,(top-right) silver, (bottom left) silver, and (bottom-right)gold. </a:t>
            </a:r>
          </a:p>
        </p:txBody>
      </p:sp>
    </p:spTree>
    <p:extLst>
      <p:ext uri="{BB962C8B-B14F-4D97-AF65-F5344CB8AC3E}">
        <p14:creationId xmlns:p14="http://schemas.microsoft.com/office/powerpoint/2010/main" val="3456590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Morphology</a:t>
            </a:r>
          </a:p>
        </p:txBody>
      </p:sp>
      <p:sp>
        <p:nvSpPr>
          <p:cNvPr id="6" name="Content Placeholder 5"/>
          <p:cNvSpPr>
            <a:spLocks noGrp="1"/>
          </p:cNvSpPr>
          <p:nvPr>
            <p:ph idx="1"/>
          </p:nvPr>
        </p:nvSpPr>
        <p:spPr>
          <a:xfrm>
            <a:off x="685800" y="1981200"/>
            <a:ext cx="8172480" cy="4114800"/>
          </a:xfrm>
        </p:spPr>
        <p:txBody>
          <a:bodyPr>
            <a:normAutofit lnSpcReduction="10000"/>
          </a:bodyPr>
          <a:lstStyle/>
          <a:p>
            <a:r>
              <a:rPr lang="en-US" dirty="0">
                <a:solidFill>
                  <a:srgbClr val="FF0000"/>
                </a:solidFill>
              </a:rPr>
              <a:t>Kinetic factors</a:t>
            </a:r>
            <a:r>
              <a:rPr lang="en-US" dirty="0"/>
              <a:t>, which are dependent on the processing or crystal growth conditions.</a:t>
            </a:r>
          </a:p>
          <a:p>
            <a:r>
              <a:rPr lang="en-US" dirty="0"/>
              <a:t>Non equilibrium conditions.</a:t>
            </a:r>
          </a:p>
          <a:p>
            <a:r>
              <a:rPr lang="en-US" dirty="0"/>
              <a:t>Below certain temperature the crystal is faceted.  </a:t>
            </a:r>
          </a:p>
          <a:p>
            <a:r>
              <a:rPr lang="en-US" dirty="0"/>
              <a:t>Most </a:t>
            </a:r>
            <a:r>
              <a:rPr lang="en-US" dirty="0" err="1"/>
              <a:t>nanoparticles</a:t>
            </a:r>
            <a:r>
              <a:rPr lang="en-US" dirty="0"/>
              <a:t> grown by solution methods at elevated temperatures are </a:t>
            </a:r>
            <a:r>
              <a:rPr lang="en-US" dirty="0">
                <a:solidFill>
                  <a:srgbClr val="FF0000"/>
                </a:solidFill>
              </a:rPr>
              <a:t>spherical in shape </a:t>
            </a:r>
            <a:r>
              <a:rPr lang="en-US" dirty="0"/>
              <a:t>and do not form any facets.</a:t>
            </a:r>
          </a:p>
          <a:p>
            <a:endParaRPr lang="en-US" dirty="0"/>
          </a:p>
          <a:p>
            <a:endParaRPr lang="en-US" dirty="0"/>
          </a:p>
        </p:txBody>
      </p:sp>
    </p:spTree>
    <p:extLst>
      <p:ext uri="{BB962C8B-B14F-4D97-AF65-F5344CB8AC3E}">
        <p14:creationId xmlns:p14="http://schemas.microsoft.com/office/powerpoint/2010/main" val="347323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609600"/>
            <a:ext cx="8286808" cy="1143000"/>
          </a:xfrm>
        </p:spPr>
        <p:txBody>
          <a:bodyPr>
            <a:normAutofit fontScale="90000"/>
          </a:bodyPr>
          <a:lstStyle/>
          <a:p>
            <a:r>
              <a:rPr lang="en-US" sz="3600" dirty="0"/>
              <a:t>At the overall system level, mechanisms for reduction of overall surface energy include:</a:t>
            </a:r>
          </a:p>
        </p:txBody>
      </p:sp>
      <p:sp>
        <p:nvSpPr>
          <p:cNvPr id="3" name="Content Placeholder 2"/>
          <p:cNvSpPr>
            <a:spLocks noGrp="1"/>
          </p:cNvSpPr>
          <p:nvPr>
            <p:ph idx="1"/>
          </p:nvPr>
        </p:nvSpPr>
        <p:spPr/>
        <p:txBody>
          <a:bodyPr/>
          <a:lstStyle/>
          <a:p>
            <a:r>
              <a:rPr lang="en-US" sz="2800" dirty="0"/>
              <a:t>Combining individual nanostructures together to reduce the surface</a:t>
            </a:r>
          </a:p>
          <a:p>
            <a:pPr lvl="1"/>
            <a:r>
              <a:rPr lang="en-US" sz="2400" dirty="0"/>
              <a:t>Sintering, in which individual structures merge together, 0.7Tm. (must be avoided)</a:t>
            </a:r>
          </a:p>
          <a:p>
            <a:pPr lvl="1"/>
            <a:r>
              <a:rPr lang="en-US" sz="2400" dirty="0"/>
              <a:t>Ostwald ripening, in which relatively large structures grow at the expense of smaller ones.</a:t>
            </a:r>
          </a:p>
          <a:p>
            <a:r>
              <a:rPr lang="en-US" sz="2800" dirty="0"/>
              <a:t>Agglomeration of individual nanostructures without altering the individual nanostructures (should be prevented)</a:t>
            </a:r>
          </a:p>
        </p:txBody>
      </p:sp>
    </p:spTree>
    <p:extLst>
      <p:ext uri="{BB962C8B-B14F-4D97-AF65-F5344CB8AC3E}">
        <p14:creationId xmlns:p14="http://schemas.microsoft.com/office/powerpoint/2010/main" val="93958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TW" sz="4000"/>
              <a:t>Sintering &amp; Ostwald ripening</a:t>
            </a:r>
            <a:endParaRPr lang="zh-TW" altLang="en-US" sz="4000"/>
          </a:p>
        </p:txBody>
      </p:sp>
      <p:sp>
        <p:nvSpPr>
          <p:cNvPr id="16387" name="Text Box 4"/>
          <p:cNvSpPr txBox="1">
            <a:spLocks noChangeArrowheads="1"/>
          </p:cNvSpPr>
          <p:nvPr/>
        </p:nvSpPr>
        <p:spPr bwMode="auto">
          <a:xfrm>
            <a:off x="4140200" y="5734050"/>
            <a:ext cx="1047750" cy="457200"/>
          </a:xfrm>
          <a:prstGeom prst="rect">
            <a:avLst/>
          </a:prstGeom>
          <a:noFill/>
          <a:ln w="9525">
            <a:noFill/>
            <a:miter lim="800000"/>
            <a:headEnd/>
            <a:tailEnd/>
          </a:ln>
        </p:spPr>
        <p:txBody>
          <a:bodyPr wrap="none">
            <a:spAutoFit/>
          </a:bodyPr>
          <a:lstStyle/>
          <a:p>
            <a:r>
              <a:rPr lang="en-US" altLang="zh-TW"/>
              <a:t>Fig 2.9</a:t>
            </a:r>
          </a:p>
        </p:txBody>
      </p:sp>
      <p:pic>
        <p:nvPicPr>
          <p:cNvPr id="16388" name="Picture 5" descr="fig2"/>
          <p:cNvPicPr>
            <a:picLocks noChangeAspect="1" noChangeArrowheads="1"/>
          </p:cNvPicPr>
          <p:nvPr/>
        </p:nvPicPr>
        <p:blipFill>
          <a:blip r:embed="rId2">
            <a:lum bright="-20000" contrast="40000"/>
          </a:blip>
          <a:srcRect/>
          <a:stretch>
            <a:fillRect/>
          </a:stretch>
        </p:blipFill>
        <p:spPr bwMode="auto">
          <a:xfrm>
            <a:off x="1142976" y="1785926"/>
            <a:ext cx="6850062" cy="4402138"/>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713157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TotalTime>
  <Words>5163</Words>
  <Application>Microsoft Macintosh PowerPoint</Application>
  <PresentationFormat>On-screen Show (4:3)</PresentationFormat>
  <Paragraphs>755</Paragraphs>
  <Slides>101</Slides>
  <Notes>14</Notes>
  <HiddenSlides>38</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101</vt:i4>
      </vt:variant>
    </vt:vector>
  </HeadingPairs>
  <TitlesOfParts>
    <vt:vector size="117" baseType="lpstr">
      <vt:lpstr>ＭＳ Ｐゴシック</vt:lpstr>
      <vt:lpstr>新細明體</vt:lpstr>
      <vt:lpstr>SimSun</vt:lpstr>
      <vt:lpstr>Arial</vt:lpstr>
      <vt:lpstr>Arial Black</vt:lpstr>
      <vt:lpstr>Calibri</vt:lpstr>
      <vt:lpstr>Comic Sans MS</vt:lpstr>
      <vt:lpstr>Symbol</vt:lpstr>
      <vt:lpstr>Times</vt:lpstr>
      <vt:lpstr>Times New Roman</vt:lpstr>
      <vt:lpstr>Verdana</vt:lpstr>
      <vt:lpstr>Wingdings</vt:lpstr>
      <vt:lpstr>Office Theme</vt:lpstr>
      <vt:lpstr>Equation</vt:lpstr>
      <vt:lpstr>Microsoft Equation</vt:lpstr>
      <vt:lpstr>Paint Shop Pro Image</vt:lpstr>
      <vt:lpstr>Soft matter, colloids and self-assembly to create  mesoporous materials</vt:lpstr>
      <vt:lpstr>Soft /Condensed Matter</vt:lpstr>
      <vt:lpstr>Soft Matter</vt:lpstr>
      <vt:lpstr>PowerPoint Presentation</vt:lpstr>
      <vt:lpstr>PowerPoint Presentation</vt:lpstr>
      <vt:lpstr>Soft matter</vt:lpstr>
      <vt:lpstr>Four characteristics of Soft Matter</vt:lpstr>
      <vt:lpstr>Typical Length Scales</vt:lpstr>
      <vt:lpstr>PowerPoint Presentation</vt:lpstr>
      <vt:lpstr>PowerPoint Presentation</vt:lpstr>
      <vt:lpstr>Colloids</vt:lpstr>
      <vt:lpstr>Colloids</vt:lpstr>
      <vt:lpstr>PowerPoint Presentation</vt:lpstr>
      <vt:lpstr>Mesoporous Materials</vt:lpstr>
      <vt:lpstr>Outline</vt:lpstr>
      <vt:lpstr>What are mesoporous materials?</vt:lpstr>
      <vt:lpstr>Applications</vt:lpstr>
      <vt:lpstr>Mesoporous materials are templated by amphiphilic molecules.</vt:lpstr>
      <vt:lpstr>Why do amphiphiles form micelles?</vt:lpstr>
      <vt:lpstr>PowerPoint Presentation</vt:lpstr>
      <vt:lpstr>Examples of Self-Assembly</vt:lpstr>
      <vt:lpstr>PowerPoint Presentation</vt:lpstr>
      <vt:lpstr>PowerPoint Presentation</vt:lpstr>
      <vt:lpstr>What determines micelle shape?</vt:lpstr>
      <vt:lpstr>Transition from dispersed state to condensed state: a universal phenomenon Beginning of self-assembly of molecules, polymers, or microscopic particles</vt:lpstr>
      <vt:lpstr>Surfactants and Amphiphilic Molecules</vt:lpstr>
      <vt:lpstr>Surfactants and amphiphiles</vt:lpstr>
      <vt:lpstr>Critical Micelle Concentration</vt:lpstr>
      <vt:lpstr>Packing Geometry:  Attaining the Desired Self-Assembled Structures</vt:lpstr>
      <vt:lpstr>Packing Geometry: Attaining the Desired  Self-Assembled Structures at Constant Temperature</vt:lpstr>
      <vt:lpstr>Packing Geometry: Attaining the Desired Self-Assembled Structures vs. Temperature</vt:lpstr>
      <vt:lpstr>Packing Geometry:  Attaining the Desired Self-Assembled Structures  considering Physico-Chemical aspects</vt:lpstr>
      <vt:lpstr>Shape of aggregates</vt:lpstr>
      <vt:lpstr>Shape of aggregates</vt:lpstr>
      <vt:lpstr>Optimum head group area, a0</vt:lpstr>
      <vt:lpstr>Shape of aggregates</vt:lpstr>
      <vt:lpstr>Shape of aggregates</vt:lpstr>
      <vt:lpstr>Spherical micelles</vt:lpstr>
      <vt:lpstr>Packing Geometry: Attaining the Desired Self-Assembled Structures</vt:lpstr>
      <vt:lpstr>Macro vs. micro phase separation</vt:lpstr>
      <vt:lpstr>Macro vs. micro phase separation</vt:lpstr>
      <vt:lpstr>Cylindrical micelles</vt:lpstr>
      <vt:lpstr>Bi-layers</vt:lpstr>
      <vt:lpstr>Bilayers</vt:lpstr>
      <vt:lpstr>Bilayers</vt:lpstr>
      <vt:lpstr>Bilayers</vt:lpstr>
      <vt:lpstr>Bilayers</vt:lpstr>
      <vt:lpstr>Phase behaviour</vt:lpstr>
      <vt:lpstr>Phase behaviour</vt:lpstr>
      <vt:lpstr>PowerPoint Presentation</vt:lpstr>
      <vt:lpstr>PowerPoint Presentation</vt:lpstr>
      <vt:lpstr>PowerPoint Presentation</vt:lpstr>
      <vt:lpstr>PowerPoint Presentation</vt:lpstr>
      <vt:lpstr>PowerPoint Presentation</vt:lpstr>
      <vt:lpstr>Competitions on Self-Assembly</vt:lpstr>
      <vt:lpstr>Competitions in Self-Assembly</vt:lpstr>
      <vt:lpstr>Importance of Interfaces</vt:lpstr>
      <vt:lpstr>PowerPoint Presentation</vt:lpstr>
      <vt:lpstr>PowerPoint Presentation</vt:lpstr>
      <vt:lpstr>Synthesis of Mesoporous Materials</vt:lpstr>
      <vt:lpstr>How do we use micelles to form mesoporous metal oxides?</vt:lpstr>
      <vt:lpstr>Self-assembled Block Copolymer Nanostructures</vt:lpstr>
      <vt:lpstr>2.5 Self-assembled Block Copolymer Nanostructures</vt:lpstr>
      <vt:lpstr>2.5 Self-assembled Block Copolymer Nanostructures</vt:lpstr>
      <vt:lpstr>2.6Co-Assembly of Liquid Structures and Inorganic Materials</vt:lpstr>
      <vt:lpstr>Co-Assembly of Liquid Structures and Inorganic Materials</vt:lpstr>
      <vt:lpstr>PowerPoint Presentation</vt:lpstr>
      <vt:lpstr>Langmuir-Blodgett Films</vt:lpstr>
      <vt:lpstr>Langmuir-Blodgett Films</vt:lpstr>
      <vt:lpstr>Langmuir-Blodgett Films</vt:lpstr>
      <vt:lpstr>Self Assembly</vt:lpstr>
      <vt:lpstr>Molecular Self-Assembly</vt:lpstr>
      <vt:lpstr>Self Assembled Monolayers</vt:lpstr>
      <vt:lpstr>The Self-Assembly Process</vt:lpstr>
      <vt:lpstr>SAM Technology Platform</vt:lpstr>
      <vt:lpstr>Surface Contamination</vt:lpstr>
      <vt:lpstr>Surface Treatments</vt:lpstr>
      <vt:lpstr>Surface Treatment of NiTi</vt:lpstr>
      <vt:lpstr>Surface Treatment of NiTi</vt:lpstr>
      <vt:lpstr>Surfaces in Nature</vt:lpstr>
      <vt:lpstr>Molecular Self Assembly</vt:lpstr>
      <vt:lpstr>Cell Membranes</vt:lpstr>
      <vt:lpstr>Physical chemistry of solid surfaces</vt:lpstr>
      <vt:lpstr>Surface</vt:lpstr>
      <vt:lpstr>The total surface energy increases with the overall surface area</vt:lpstr>
      <vt:lpstr>Important</vt:lpstr>
      <vt:lpstr>Surface energy</vt:lpstr>
      <vt:lpstr>When there is an appreciable surface relaxation such as the surface atoms moving inwardly, or there is a surface restructuration, surface energy will be lower than that estimated by this equation. </vt:lpstr>
      <vt:lpstr>PowerPoint Presentation</vt:lpstr>
      <vt:lpstr>There is a strong tendency to minimize the total surface energy</vt:lpstr>
      <vt:lpstr>Mechanisms to minimize the total surface energy</vt:lpstr>
      <vt:lpstr>PowerPoint Presentation</vt:lpstr>
      <vt:lpstr>Mechanisms to minimize the total surface energy</vt:lpstr>
      <vt:lpstr>Mechanisms to minimize the total surface energy</vt:lpstr>
      <vt:lpstr>At the individual nanostructure level, there are two approaches to the reduction of the total surface energy</vt:lpstr>
      <vt:lpstr>Examples of single crystals with thermodynamic equilibrium shape. (Top-left) Sodium chloride,(top-right) silver, (bottom left) silver, and (bottom-right)gold. </vt:lpstr>
      <vt:lpstr>Morphology</vt:lpstr>
      <vt:lpstr>At the overall system level, mechanisms for reduction of overall surface energy include:</vt:lpstr>
      <vt:lpstr>Sintering &amp; Ostwald ripening</vt:lpstr>
      <vt:lpstr>Measuring Surfaces</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Surfaces…</dc:title>
  <dc:creator>Jaime Bonilla</dc:creator>
  <cp:lastModifiedBy>Jaime Bonilla Ríos</cp:lastModifiedBy>
  <cp:revision>45</cp:revision>
  <dcterms:created xsi:type="dcterms:W3CDTF">2016-01-24T23:30:36Z</dcterms:created>
  <dcterms:modified xsi:type="dcterms:W3CDTF">2020-02-24T20:24:49Z</dcterms:modified>
</cp:coreProperties>
</file>